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6" r:id="rId2"/>
    <p:sldMasterId id="2147483680" r:id="rId3"/>
    <p:sldMasterId id="2147483685" r:id="rId4"/>
    <p:sldMasterId id="2147483699" r:id="rId5"/>
  </p:sldMasterIdLst>
  <p:notesMasterIdLst>
    <p:notesMasterId r:id="rId43"/>
  </p:notesMasterIdLst>
  <p:handoutMasterIdLst>
    <p:handoutMasterId r:id="rId44"/>
  </p:handoutMasterIdLst>
  <p:sldIdLst>
    <p:sldId id="258" r:id="rId6"/>
    <p:sldId id="287" r:id="rId7"/>
    <p:sldId id="467" r:id="rId8"/>
    <p:sldId id="469" r:id="rId9"/>
    <p:sldId id="468" r:id="rId10"/>
    <p:sldId id="470" r:id="rId11"/>
    <p:sldId id="471" r:id="rId12"/>
    <p:sldId id="472" r:id="rId13"/>
    <p:sldId id="473" r:id="rId14"/>
    <p:sldId id="474" r:id="rId15"/>
    <p:sldId id="485" r:id="rId16"/>
    <p:sldId id="483" r:id="rId17"/>
    <p:sldId id="484" r:id="rId18"/>
    <p:sldId id="475" r:id="rId19"/>
    <p:sldId id="486" r:id="rId20"/>
    <p:sldId id="488" r:id="rId21"/>
    <p:sldId id="489" r:id="rId22"/>
    <p:sldId id="490" r:id="rId23"/>
    <p:sldId id="491" r:id="rId24"/>
    <p:sldId id="476" r:id="rId25"/>
    <p:sldId id="492" r:id="rId26"/>
    <p:sldId id="493" r:id="rId27"/>
    <p:sldId id="494" r:id="rId28"/>
    <p:sldId id="495" r:id="rId29"/>
    <p:sldId id="496" r:id="rId30"/>
    <p:sldId id="497" r:id="rId31"/>
    <p:sldId id="477" r:id="rId32"/>
    <p:sldId id="498" r:id="rId33"/>
    <p:sldId id="499" r:id="rId34"/>
    <p:sldId id="500" r:id="rId35"/>
    <p:sldId id="503" r:id="rId36"/>
    <p:sldId id="502" r:id="rId37"/>
    <p:sldId id="479" r:id="rId38"/>
    <p:sldId id="482" r:id="rId39"/>
    <p:sldId id="480" r:id="rId40"/>
    <p:sldId id="481" r:id="rId41"/>
    <p:sldId id="466"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9346" autoAdjust="0"/>
  </p:normalViewPr>
  <p:slideViewPr>
    <p:cSldViewPr snapToGrid="0" snapToObjects="1">
      <p:cViewPr varScale="1">
        <p:scale>
          <a:sx n="70" d="100"/>
          <a:sy n="70" d="100"/>
        </p:scale>
        <p:origin x="1066"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60" d="100"/>
          <a:sy n="160" d="100"/>
        </p:scale>
        <p:origin x="67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CE5254A-FBCB-B444-AF72-FCFABD6B9A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C3220B-5B46-9841-98EC-DF5C6E90E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67DAF-59A7-5648-9346-451BAEB098C6}" type="datetimeFigureOut">
              <a:rPr lang="es-ES" smtClean="0"/>
              <a:t>11/11/2023</a:t>
            </a:fld>
            <a:endParaRPr lang="es-ES"/>
          </a:p>
        </p:txBody>
      </p:sp>
      <p:sp>
        <p:nvSpPr>
          <p:cNvPr id="4" name="Marcador de pie de página 3">
            <a:extLst>
              <a:ext uri="{FF2B5EF4-FFF2-40B4-BE49-F238E27FC236}">
                <a16:creationId xmlns:a16="http://schemas.microsoft.com/office/drawing/2014/main" id="{48297E16-809F-A949-9AF0-120C7A751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2FF8AA-833A-2144-90FF-67A4ECDD5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86112-85CF-A846-AAA7-7FFEF9F44253}" type="slidenum">
              <a:rPr lang="es-ES" smtClean="0"/>
              <a:t>‹#›</a:t>
            </a:fld>
            <a:endParaRPr lang="es-ES"/>
          </a:p>
        </p:txBody>
      </p:sp>
    </p:spTree>
    <p:extLst>
      <p:ext uri="{BB962C8B-B14F-4D97-AF65-F5344CB8AC3E}">
        <p14:creationId xmlns:p14="http://schemas.microsoft.com/office/powerpoint/2010/main" val="257619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3AB20-4437-9340-9FF8-81347A87F1AD}" type="datetimeFigureOut">
              <a:rPr lang="es-ES" smtClean="0"/>
              <a:t>11/11/2023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1311A-5966-C54A-8A32-DB537D3CAD52}" type="slidenum">
              <a:rPr lang="es-ES" smtClean="0"/>
              <a:t>‹#›</a:t>
            </a:fld>
            <a:endParaRPr lang="es-ES"/>
          </a:p>
        </p:txBody>
      </p:sp>
    </p:spTree>
    <p:extLst>
      <p:ext uri="{BB962C8B-B14F-4D97-AF65-F5344CB8AC3E}">
        <p14:creationId xmlns:p14="http://schemas.microsoft.com/office/powerpoint/2010/main" val="219261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a:t>Bienvenidos a la sesión 10, la 7 de teoría. Dejamos de lado los algoritmos de </a:t>
            </a:r>
            <a:r>
              <a:rPr lang="es-ES" dirty="0" err="1"/>
              <a:t>model</a:t>
            </a:r>
            <a:r>
              <a:rPr lang="es-ES" dirty="0"/>
              <a:t> free, para centrarnos en la rama de </a:t>
            </a:r>
            <a:r>
              <a:rPr lang="es-ES" dirty="0" err="1"/>
              <a:t>model</a:t>
            </a:r>
            <a:r>
              <a:rPr lang="es-ES" dirty="0"/>
              <a:t> </a:t>
            </a:r>
            <a:r>
              <a:rPr lang="es-ES" dirty="0" err="1"/>
              <a:t>based</a:t>
            </a:r>
            <a:r>
              <a:rPr lang="es-ES" dirty="0"/>
              <a:t>. Como punto final de la sesión de hoy, se complementará con la actividad de análisis de artículo científico.</a:t>
            </a:r>
          </a:p>
          <a:p>
            <a:pPr marL="0" indent="0">
              <a:buFontTx/>
              <a:buNone/>
            </a:pPr>
            <a:endParaRPr lang="es-ES" dirty="0"/>
          </a:p>
          <a:p>
            <a:pPr marL="171450" indent="-171450">
              <a:buFontTx/>
              <a:buChar char="-"/>
            </a:pPr>
            <a:r>
              <a:rPr lang="es-ES" dirty="0"/>
              <a:t>Sobre la sesión de hoy: algoritmos basados en modelo. Esta sesión va a ser más tranquila con respecto a la tendencia de otras sesiones teóricas. Va a ser más similar a la sesión 1 y 2, donde teníamos las sesiones de contacto. Tened en cuenta que a esta rama solo le dedicamos dos sesiones únicamente.</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a:t>
            </a:fld>
            <a:endParaRPr lang="es-ES"/>
          </a:p>
        </p:txBody>
      </p:sp>
    </p:spTree>
    <p:extLst>
      <p:ext uri="{BB962C8B-B14F-4D97-AF65-F5344CB8AC3E}">
        <p14:creationId xmlns:p14="http://schemas.microsoft.com/office/powerpoint/2010/main" val="3750054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10</a:t>
            </a:fld>
            <a:endParaRPr lang="es-ES"/>
          </a:p>
        </p:txBody>
      </p:sp>
    </p:spTree>
    <p:extLst>
      <p:ext uri="{BB962C8B-B14F-4D97-AF65-F5344CB8AC3E}">
        <p14:creationId xmlns:p14="http://schemas.microsoft.com/office/powerpoint/2010/main" val="108801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pasa si el modelo es desconocido? Que tenemos que aproximarlo. Obtener por ejemplo un modelo del entorno de </a:t>
            </a:r>
            <a:r>
              <a:rPr lang="es-ES" dirty="0" err="1"/>
              <a:t>atari</a:t>
            </a:r>
            <a:r>
              <a:rPr lang="es-ES" dirty="0"/>
              <a:t>. </a:t>
            </a:r>
          </a:p>
          <a:p>
            <a:endParaRPr lang="es-ES" dirty="0"/>
          </a:p>
        </p:txBody>
      </p:sp>
      <p:sp>
        <p:nvSpPr>
          <p:cNvPr id="4" name="Slide Number Placeholder 3"/>
          <p:cNvSpPr>
            <a:spLocks noGrp="1"/>
          </p:cNvSpPr>
          <p:nvPr>
            <p:ph type="sldNum" sz="quarter" idx="5"/>
          </p:nvPr>
        </p:nvSpPr>
        <p:spPr/>
        <p:txBody>
          <a:bodyPr/>
          <a:lstStyle/>
          <a:p>
            <a:fld id="{9941311A-5966-C54A-8A32-DB537D3CAD52}" type="slidenum">
              <a:rPr lang="es-ES" smtClean="0"/>
              <a:t>11</a:t>
            </a:fld>
            <a:endParaRPr lang="es-ES"/>
          </a:p>
        </p:txBody>
      </p:sp>
    </p:spTree>
    <p:extLst>
      <p:ext uri="{BB962C8B-B14F-4D97-AF65-F5344CB8AC3E}">
        <p14:creationId xmlns:p14="http://schemas.microsoft.com/office/powerpoint/2010/main" val="3322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Al final, aunque el modelo sea conocido, Por qué queremos entrenar un agente? </a:t>
            </a:r>
          </a:p>
          <a:p>
            <a:pPr marL="285750" marR="0" lvl="0" indent="-285750" algn="l" defTabSz="914400" rtl="0" eaLnBrk="1" fontAlgn="auto" latinLnBrk="0" hangingPunct="1">
              <a:lnSpc>
                <a:spcPct val="100000"/>
              </a:lnSpc>
              <a:spcBef>
                <a:spcPts val="0"/>
              </a:spcBef>
              <a:spcAft>
                <a:spcPts val="0"/>
              </a:spcAft>
              <a:buClrTx/>
              <a:buSzTx/>
              <a:buFontTx/>
              <a:buAutoNum type="romanLcParenBoth"/>
              <a:tabLst/>
              <a:defRPr/>
            </a:pPr>
            <a:r>
              <a:rPr lang="es-ES" dirty="0"/>
              <a:t>Para elegir la mejor acción en cada estado, y</a:t>
            </a:r>
          </a:p>
          <a:p>
            <a:pPr marL="285750" marR="0" lvl="0" indent="-285750" algn="l" defTabSz="914400" rtl="0" eaLnBrk="1" fontAlgn="auto" latinLnBrk="0" hangingPunct="1">
              <a:lnSpc>
                <a:spcPct val="100000"/>
              </a:lnSpc>
              <a:spcBef>
                <a:spcPts val="0"/>
              </a:spcBef>
              <a:spcAft>
                <a:spcPts val="0"/>
              </a:spcAft>
              <a:buClrTx/>
              <a:buSzTx/>
              <a:buFontTx/>
              <a:buAutoNum type="romanLcParenBoth"/>
              <a:tabLst/>
              <a:defRPr/>
            </a:pPr>
            <a:r>
              <a:rPr lang="es-ES" dirty="0"/>
              <a:t>Para </a:t>
            </a:r>
            <a:r>
              <a:rPr lang="es-ES" dirty="0" err="1"/>
              <a:t>disminuír</a:t>
            </a:r>
            <a:r>
              <a:rPr lang="es-ES" dirty="0"/>
              <a:t> la búsqueda en árbol necesaria, la cual es computacionalmente muy potente</a:t>
            </a:r>
            <a:endParaRPr lang="en-US" dirty="0"/>
          </a:p>
          <a:p>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12</a:t>
            </a:fld>
            <a:endParaRPr lang="es-ES"/>
          </a:p>
        </p:txBody>
      </p:sp>
    </p:spTree>
    <p:extLst>
      <p:ext uri="{BB962C8B-B14F-4D97-AF65-F5344CB8AC3E}">
        <p14:creationId xmlns:p14="http://schemas.microsoft.com/office/powerpoint/2010/main" val="261534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14</a:t>
            </a:fld>
            <a:endParaRPr lang="es-ES"/>
          </a:p>
        </p:txBody>
      </p:sp>
    </p:spTree>
    <p:extLst>
      <p:ext uri="{BB962C8B-B14F-4D97-AF65-F5344CB8AC3E}">
        <p14:creationId xmlns:p14="http://schemas.microsoft.com/office/powerpoint/2010/main" val="4170967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Queremos ser capaces de predecir las siguientes transiciones de la manera más precisa. De la forma más determinista posible por parte del entorno. </a:t>
            </a:r>
          </a:p>
          <a:p>
            <a:endParaRPr lang="es-ES" dirty="0"/>
          </a:p>
          <a:p>
            <a:r>
              <a:rPr lang="es-ES" dirty="0"/>
              <a:t>Tiene que ser un modelo lo más estable posible, ya que sino no ayudaría al agente.</a:t>
            </a:r>
          </a:p>
          <a:p>
            <a:endParaRPr lang="es-ES" dirty="0"/>
          </a:p>
          <a:p>
            <a:r>
              <a:rPr lang="es-ES" dirty="0"/>
              <a:t>Se debe cumplir bidireccionalidad.</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16</a:t>
            </a:fld>
            <a:endParaRPr lang="es-ES"/>
          </a:p>
        </p:txBody>
      </p:sp>
    </p:spTree>
    <p:extLst>
      <p:ext uri="{BB962C8B-B14F-4D97-AF65-F5344CB8AC3E}">
        <p14:creationId xmlns:p14="http://schemas.microsoft.com/office/powerpoint/2010/main" val="237188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Nunca tendremos toda la información posible para modelar el entorno. Estamos aproximando, que es la final el objetivo del aprendizaje por representación.</a:t>
            </a:r>
          </a:p>
          <a:p>
            <a:endParaRPr lang="es-ES" dirty="0"/>
          </a:p>
          <a:p>
            <a:r>
              <a:rPr lang="es-ES" dirty="0"/>
              <a:t>Diferentes estrategias para utilizar estos datos.</a:t>
            </a:r>
          </a:p>
          <a:p>
            <a:endParaRPr lang="es-ES" dirty="0"/>
          </a:p>
          <a:p>
            <a:r>
              <a:rPr lang="es-ES" dirty="0"/>
              <a:t>Maquina de Turing. Acumular en memoria un buffer de estados visitados, o estados comunes.</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17</a:t>
            </a:fld>
            <a:endParaRPr lang="es-ES"/>
          </a:p>
        </p:txBody>
      </p:sp>
    </p:spTree>
    <p:extLst>
      <p:ext uri="{BB962C8B-B14F-4D97-AF65-F5344CB8AC3E}">
        <p14:creationId xmlns:p14="http://schemas.microsoft.com/office/powerpoint/2010/main" val="3502718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Más madera. </a:t>
            </a:r>
          </a:p>
          <a:p>
            <a:endParaRPr lang="es-ES" dirty="0"/>
          </a:p>
          <a:p>
            <a:r>
              <a:rPr lang="es-ES" dirty="0"/>
              <a:t>El espacio de estados es muy grande. EL modelo va a tener que abstraer, para quedarnos en un vector de dimensiones menor. Reducción de </a:t>
            </a:r>
            <a:r>
              <a:rPr lang="es-ES" dirty="0" err="1"/>
              <a:t>dimensionailidad</a:t>
            </a:r>
            <a:r>
              <a:rPr lang="es-ES" dirty="0"/>
              <a:t> del modelo.</a:t>
            </a:r>
          </a:p>
          <a:p>
            <a:endParaRPr lang="es-ES" dirty="0"/>
          </a:p>
          <a:p>
            <a:r>
              <a:rPr lang="es-ES" dirty="0"/>
              <a:t>Alguna arquitectura de DL para comprimir información? La actividad que se va a abrir va en esa línea.</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18</a:t>
            </a:fld>
            <a:endParaRPr lang="es-ES"/>
          </a:p>
        </p:txBody>
      </p:sp>
    </p:spTree>
    <p:extLst>
      <p:ext uri="{BB962C8B-B14F-4D97-AF65-F5344CB8AC3E}">
        <p14:creationId xmlns:p14="http://schemas.microsoft.com/office/powerpoint/2010/main" val="202325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Incertidumbre: falta de información. Se alivia con los datos</a:t>
            </a:r>
          </a:p>
          <a:p>
            <a:r>
              <a:rPr lang="es-ES" dirty="0"/>
              <a:t>Aleatoriedad: si el entorno es </a:t>
            </a:r>
            <a:r>
              <a:rPr lang="es-ES" dirty="0" err="1"/>
              <a:t>estocastico</a:t>
            </a:r>
            <a:r>
              <a:rPr lang="es-ES" dirty="0"/>
              <a:t>, siempre habrá cierta aleatoriedad </a:t>
            </a:r>
          </a:p>
          <a:p>
            <a:r>
              <a:rPr lang="es-ES" dirty="0"/>
              <a:t>No debemos frustrarnos si nuestro modelo de entono no es del todo bueno, sino que sea estable, y nos ayude a entrenar a la </a:t>
            </a:r>
            <a:r>
              <a:rPr lang="es-ES" dirty="0" err="1"/>
              <a:t>policy</a:t>
            </a:r>
            <a:r>
              <a:rPr lang="es-ES" dirty="0"/>
              <a:t>.</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19</a:t>
            </a:fld>
            <a:endParaRPr lang="es-ES"/>
          </a:p>
        </p:txBody>
      </p:sp>
    </p:spTree>
    <p:extLst>
      <p:ext uri="{BB962C8B-B14F-4D97-AF65-F5344CB8AC3E}">
        <p14:creationId xmlns:p14="http://schemas.microsoft.com/office/powerpoint/2010/main" val="2528763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20</a:t>
            </a:fld>
            <a:endParaRPr lang="es-ES"/>
          </a:p>
        </p:txBody>
      </p:sp>
    </p:spTree>
    <p:extLst>
      <p:ext uri="{BB962C8B-B14F-4D97-AF65-F5344CB8AC3E}">
        <p14:creationId xmlns:p14="http://schemas.microsoft.com/office/powerpoint/2010/main" val="33878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Hyper´parámetros</a:t>
            </a:r>
            <a:r>
              <a:rPr lang="es-ES" dirty="0"/>
              <a:t> o preguntas que hay que hacerse en el diseño de nuestra solución </a:t>
            </a:r>
            <a:r>
              <a:rPr lang="es-ES" dirty="0" err="1"/>
              <a:t>model-based</a:t>
            </a:r>
            <a:r>
              <a:rPr lang="es-ES" dirty="0"/>
              <a:t>.</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22</a:t>
            </a:fld>
            <a:endParaRPr lang="es-ES"/>
          </a:p>
        </p:txBody>
      </p:sp>
    </p:spTree>
    <p:extLst>
      <p:ext uri="{BB962C8B-B14F-4D97-AF65-F5344CB8AC3E}">
        <p14:creationId xmlns:p14="http://schemas.microsoft.com/office/powerpoint/2010/main" val="126051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a:t>- El índice que vamos a seguir es el siguiente. Repasar.</a:t>
            </a:r>
          </a:p>
          <a:p>
            <a:pPr marL="0" indent="0">
              <a:buFontTx/>
              <a:buNone/>
            </a:pPr>
            <a:endParaRPr lang="es-ES" dirty="0"/>
          </a:p>
          <a:p>
            <a:pPr marL="0" indent="0">
              <a:buFontTx/>
              <a:buNone/>
            </a:pPr>
            <a:r>
              <a:rPr lang="es-ES" dirty="0"/>
              <a:t>- </a:t>
            </a:r>
            <a:r>
              <a:rPr lang="es-ES" dirty="0" err="1"/>
              <a:t>Planning</a:t>
            </a:r>
            <a:r>
              <a:rPr lang="es-ES" dirty="0"/>
              <a:t> and </a:t>
            </a:r>
            <a:r>
              <a:rPr lang="es-ES" dirty="0" err="1"/>
              <a:t>learning</a:t>
            </a:r>
            <a:r>
              <a:rPr lang="es-ES" dirty="0"/>
              <a:t>: hablar sobre el artículo.</a:t>
            </a:r>
          </a:p>
        </p:txBody>
      </p:sp>
      <p:sp>
        <p:nvSpPr>
          <p:cNvPr id="4" name="Slide Number Placeholder 3"/>
          <p:cNvSpPr>
            <a:spLocks noGrp="1"/>
          </p:cNvSpPr>
          <p:nvPr>
            <p:ph type="sldNum" sz="quarter" idx="5"/>
          </p:nvPr>
        </p:nvSpPr>
        <p:spPr/>
        <p:txBody>
          <a:bodyPr/>
          <a:lstStyle/>
          <a:p>
            <a:fld id="{9941311A-5966-C54A-8A32-DB537D3CAD52}" type="slidenum">
              <a:rPr lang="es-ES" smtClean="0"/>
              <a:t>2</a:t>
            </a:fld>
            <a:endParaRPr lang="es-ES"/>
          </a:p>
        </p:txBody>
      </p:sp>
    </p:spTree>
    <p:extLst>
      <p:ext uri="{BB962C8B-B14F-4D97-AF65-F5344CB8AC3E}">
        <p14:creationId xmlns:p14="http://schemas.microsoft.com/office/powerpoint/2010/main" val="563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planificación es el esquema de </a:t>
            </a:r>
            <a:r>
              <a:rPr lang="es-ES" dirty="0" err="1"/>
              <a:t>bñusqueda</a:t>
            </a:r>
            <a:r>
              <a:rPr lang="es-ES" dirty="0"/>
              <a:t> en árbol</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23</a:t>
            </a:fld>
            <a:endParaRPr lang="es-ES"/>
          </a:p>
        </p:txBody>
      </p:sp>
    </p:spTree>
    <p:extLst>
      <p:ext uri="{BB962C8B-B14F-4D97-AF65-F5344CB8AC3E}">
        <p14:creationId xmlns:p14="http://schemas.microsoft.com/office/powerpoint/2010/main" val="183176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1600 opciones distintas, con 200 estados a futuro. Anchura de 1600.</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24</a:t>
            </a:fld>
            <a:endParaRPr lang="es-ES"/>
          </a:p>
        </p:txBody>
      </p:sp>
    </p:spTree>
    <p:extLst>
      <p:ext uri="{BB962C8B-B14F-4D97-AF65-F5344CB8AC3E}">
        <p14:creationId xmlns:p14="http://schemas.microsoft.com/office/powerpoint/2010/main" val="213099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Diferencial: vamos calculando el error de forma secuencial de forma diferenciable con una función. No es tan típica.</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25</a:t>
            </a:fld>
            <a:endParaRPr lang="es-ES"/>
          </a:p>
        </p:txBody>
      </p:sp>
    </p:spTree>
    <p:extLst>
      <p:ext uri="{BB962C8B-B14F-4D97-AF65-F5344CB8AC3E}">
        <p14:creationId xmlns:p14="http://schemas.microsoft.com/office/powerpoint/2010/main" val="24347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Cómo se poda el árbol.</a:t>
            </a:r>
          </a:p>
          <a:p>
            <a:endParaRPr lang="es-ES" dirty="0"/>
          </a:p>
          <a:p>
            <a:r>
              <a:rPr lang="es-ES" dirty="0"/>
              <a:t>Al principio será bastante aleatoria.</a:t>
            </a:r>
          </a:p>
          <a:p>
            <a:endParaRPr lang="es-ES" dirty="0"/>
          </a:p>
          <a:p>
            <a:r>
              <a:rPr lang="es-ES" dirty="0"/>
              <a:t>Conforme se tiene más conocimiento, dicha recompensa pasa a ser real, y se puede conocer la bondad de la acción.</a:t>
            </a:r>
          </a:p>
          <a:p>
            <a:endParaRPr lang="es-ES" dirty="0"/>
          </a:p>
          <a:p>
            <a:r>
              <a:rPr lang="es-ES" dirty="0"/>
              <a:t>EL árbol se acaba ponderando con el </a:t>
            </a:r>
            <a:r>
              <a:rPr lang="es-ES" dirty="0" err="1"/>
              <a:t>value</a:t>
            </a:r>
            <a:r>
              <a:rPr lang="es-ES" dirty="0"/>
              <a:t>, con la estimación de calidad o recompensa </a:t>
            </a:r>
            <a:r>
              <a:rPr lang="es-ES" dirty="0" err="1"/>
              <a:t>esperda</a:t>
            </a:r>
            <a:r>
              <a:rPr lang="es-ES" dirty="0"/>
              <a:t> a futuro, y si es muy terminal, con la recompensa.</a:t>
            </a:r>
          </a:p>
          <a:p>
            <a:endParaRPr lang="es-ES" dirty="0"/>
          </a:p>
          <a:p>
            <a:r>
              <a:rPr lang="es-ES" dirty="0"/>
              <a:t>¿Planificación es sobre entrenamiento o sobre test?</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26</a:t>
            </a:fld>
            <a:endParaRPr lang="es-ES"/>
          </a:p>
        </p:txBody>
      </p:sp>
    </p:spTree>
    <p:extLst>
      <p:ext uri="{BB962C8B-B14F-4D97-AF65-F5344CB8AC3E}">
        <p14:creationId xmlns:p14="http://schemas.microsoft.com/office/powerpoint/2010/main" val="2741453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27</a:t>
            </a:fld>
            <a:endParaRPr lang="es-ES"/>
          </a:p>
        </p:txBody>
      </p:sp>
    </p:spTree>
    <p:extLst>
      <p:ext uri="{BB962C8B-B14F-4D97-AF65-F5344CB8AC3E}">
        <p14:creationId xmlns:p14="http://schemas.microsoft.com/office/powerpoint/2010/main" val="2025040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33</a:t>
            </a:fld>
            <a:endParaRPr lang="es-ES"/>
          </a:p>
        </p:txBody>
      </p:sp>
    </p:spTree>
    <p:extLst>
      <p:ext uri="{BB962C8B-B14F-4D97-AF65-F5344CB8AC3E}">
        <p14:creationId xmlns:p14="http://schemas.microsoft.com/office/powerpoint/2010/main" val="125763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34</a:t>
            </a:fld>
            <a:endParaRPr lang="es-ES"/>
          </a:p>
        </p:txBody>
      </p:sp>
    </p:spTree>
    <p:extLst>
      <p:ext uri="{BB962C8B-B14F-4D97-AF65-F5344CB8AC3E}">
        <p14:creationId xmlns:p14="http://schemas.microsoft.com/office/powerpoint/2010/main" val="2137145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35</a:t>
            </a:fld>
            <a:endParaRPr lang="es-ES"/>
          </a:p>
        </p:txBody>
      </p:sp>
    </p:spTree>
    <p:extLst>
      <p:ext uri="{BB962C8B-B14F-4D97-AF65-F5344CB8AC3E}">
        <p14:creationId xmlns:p14="http://schemas.microsoft.com/office/powerpoint/2010/main" val="324545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3</a:t>
            </a:fld>
            <a:endParaRPr lang="es-ES"/>
          </a:p>
        </p:txBody>
      </p:sp>
    </p:spTree>
    <p:extLst>
      <p:ext uri="{BB962C8B-B14F-4D97-AF65-F5344CB8AC3E}">
        <p14:creationId xmlns:p14="http://schemas.microsoft.com/office/powerpoint/2010/main" val="2830805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comienzo, una reflexión de Sutton, </a:t>
            </a:r>
            <a:r>
              <a:rPr lang="es-ES" dirty="0" err="1"/>
              <a:t>acortadaros</a:t>
            </a:r>
            <a:r>
              <a:rPr lang="es-ES" dirty="0"/>
              <a:t> del libro que os recomendé. </a:t>
            </a:r>
          </a:p>
          <a:p>
            <a:br>
              <a:rPr lang="es-ES" dirty="0"/>
            </a:br>
            <a:r>
              <a:rPr lang="es-ES" dirty="0"/>
              <a:t>Reflexión sobre el momento actual de la IA. Esa reflexión de que el siguiente avance se dará cuando las IA sean capaces de comprender lo que les rodea, el entorno. Anticipación. Entender ese mundo para poder estimar a futuro, ver como afecta al aprendizaje, y aprender de forma más óptima.</a:t>
            </a:r>
          </a:p>
          <a:p>
            <a:endParaRPr lang="es-ES" dirty="0"/>
          </a:p>
          <a:p>
            <a:r>
              <a:rPr lang="es-ES" dirty="0"/>
              <a:t>Objetivo de maximizar la recompensa del reto que le hemos planteado.</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4</a:t>
            </a:fld>
            <a:endParaRPr lang="es-ES"/>
          </a:p>
        </p:txBody>
      </p:sp>
    </p:spTree>
    <p:extLst>
      <p:ext uri="{BB962C8B-B14F-4D97-AF65-F5344CB8AC3E}">
        <p14:creationId xmlns:p14="http://schemas.microsoft.com/office/powerpoint/2010/main" val="1735426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Nuestro archiconocido esquema.</a:t>
            </a:r>
          </a:p>
          <a:p>
            <a:endParaRPr lang="es-ES" dirty="0"/>
          </a:p>
          <a:p>
            <a:r>
              <a:rPr lang="es-ES" dirty="0"/>
              <a:t>Hoy, nos vamos a mover por el lado de la jerarquía del </a:t>
            </a:r>
            <a:r>
              <a:rPr lang="es-ES" dirty="0" err="1"/>
              <a:t>model</a:t>
            </a:r>
            <a:r>
              <a:rPr lang="es-ES" dirty="0"/>
              <a:t> </a:t>
            </a:r>
            <a:r>
              <a:rPr lang="es-ES" dirty="0" err="1"/>
              <a:t>based</a:t>
            </a:r>
            <a:r>
              <a:rPr lang="es-ES" dirty="0"/>
              <a:t>.</a:t>
            </a:r>
          </a:p>
          <a:p>
            <a:endParaRPr lang="es-ES" dirty="0"/>
          </a:p>
          <a:p>
            <a:r>
              <a:rPr lang="es-ES" dirty="0"/>
              <a:t>Todo comenzó con </a:t>
            </a:r>
            <a:r>
              <a:rPr lang="es-ES" dirty="0" err="1"/>
              <a:t>model</a:t>
            </a:r>
            <a:r>
              <a:rPr lang="es-ES" dirty="0"/>
              <a:t> free, pero a partir de Alpha-</a:t>
            </a:r>
            <a:r>
              <a:rPr lang="es-ES" dirty="0" err="1"/>
              <a:t>go</a:t>
            </a:r>
            <a:r>
              <a:rPr lang="es-ES" dirty="0"/>
              <a:t>, comenzó a prestarse más atención a cómo integrar información del entorno. Ya lo hemos visto en las prácticas.</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5</a:t>
            </a:fld>
            <a:endParaRPr lang="es-ES"/>
          </a:p>
        </p:txBody>
      </p:sp>
    </p:spTree>
    <p:extLst>
      <p:ext uri="{BB962C8B-B14F-4D97-AF65-F5344CB8AC3E}">
        <p14:creationId xmlns:p14="http://schemas.microsoft.com/office/powerpoint/2010/main" val="118329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a:t>Espacio de acciones muy elevado. Estimar acciones en cadena.</a:t>
            </a:r>
          </a:p>
          <a:p>
            <a:pPr marL="171450" indent="-171450">
              <a:buFontTx/>
              <a:buChar char="-"/>
            </a:pPr>
            <a:endParaRPr lang="es-ES" dirty="0"/>
          </a:p>
          <a:p>
            <a:pPr marL="171450" indent="-171450">
              <a:buFontTx/>
              <a:buChar char="-"/>
            </a:pPr>
            <a:r>
              <a:rPr lang="es-ES" dirty="0"/>
              <a:t>Los algoritmos por refuerzo que </a:t>
            </a:r>
            <a:r>
              <a:rPr lang="es-ES" dirty="0" err="1"/>
              <a:t>utilizaramos</a:t>
            </a:r>
            <a:r>
              <a:rPr lang="es-ES" dirty="0"/>
              <a:t> serán los mismos que ya conocemos. Luego cambiará la forma en que introducimos la información del entorno.</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6</a:t>
            </a:fld>
            <a:endParaRPr lang="es-ES"/>
          </a:p>
        </p:txBody>
      </p:sp>
    </p:spTree>
    <p:extLst>
      <p:ext uri="{BB962C8B-B14F-4D97-AF65-F5344CB8AC3E}">
        <p14:creationId xmlns:p14="http://schemas.microsoft.com/office/powerpoint/2010/main" val="89322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a:t>Ejemplos visuales para comenzar.</a:t>
            </a:r>
          </a:p>
          <a:p>
            <a:pPr marL="171450" indent="-171450">
              <a:buFontTx/>
              <a:buChar char="-"/>
            </a:pPr>
            <a:endParaRPr lang="es-ES" dirty="0"/>
          </a:p>
          <a:p>
            <a:pPr marL="171450" indent="-171450">
              <a:buFontTx/>
              <a:buChar char="-"/>
            </a:pPr>
            <a:r>
              <a:rPr lang="es-ES" dirty="0"/>
              <a:t>Búsqueda en árbol. La práctica irá por esta dirección.</a:t>
            </a:r>
          </a:p>
          <a:p>
            <a:pPr marL="171450" indent="-171450">
              <a:buFontTx/>
              <a:buChar char="-"/>
            </a:pPr>
            <a:endParaRPr lang="es-ES" dirty="0"/>
          </a:p>
          <a:p>
            <a:pPr marL="171450" indent="-171450">
              <a:buFontTx/>
              <a:buChar char="-"/>
            </a:pPr>
            <a:r>
              <a:rPr lang="es-ES" dirty="0"/>
              <a:t>Mecánicas conocidas, mientras podamos conocer las físicas de forma determinista, podremos saber a futuro. Control por computador con PID y optimización en robótica.</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7</a:t>
            </a:fld>
            <a:endParaRPr lang="es-ES"/>
          </a:p>
        </p:txBody>
      </p:sp>
    </p:spTree>
    <p:extLst>
      <p:ext uri="{BB962C8B-B14F-4D97-AF65-F5344CB8AC3E}">
        <p14:creationId xmlns:p14="http://schemas.microsoft.com/office/powerpoint/2010/main" val="1852481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a:t>Apoyar al algoritmo por refuerzo con búsqueda en árbol</a:t>
            </a:r>
          </a:p>
          <a:p>
            <a:pPr marL="171450" indent="-171450">
              <a:buFontTx/>
              <a:buChar char="-"/>
            </a:pPr>
            <a:endParaRPr lang="es-ES" dirty="0"/>
          </a:p>
          <a:p>
            <a:pPr marL="171450" indent="-171450">
              <a:buFontTx/>
              <a:buChar char="-"/>
            </a:pPr>
            <a:r>
              <a:rPr lang="es-ES" dirty="0"/>
              <a:t>Podar, seleccionar acciones candidatas. Simulaciones de </a:t>
            </a:r>
            <a:r>
              <a:rPr lang="es-ES" dirty="0" err="1"/>
              <a:t>MonteCarlo</a:t>
            </a:r>
            <a:r>
              <a:rPr lang="es-ES" dirty="0"/>
              <a:t> para recopilar la experiencia.</a:t>
            </a:r>
          </a:p>
          <a:p>
            <a:pPr marL="171450" indent="-171450">
              <a:buFontTx/>
              <a:buChar char="-"/>
            </a:pPr>
            <a:endParaRPr lang="es-ES" dirty="0"/>
          </a:p>
          <a:p>
            <a:pPr marL="171450" indent="-171450">
              <a:buFontTx/>
              <a:buChar char="-"/>
            </a:pPr>
            <a:r>
              <a:rPr lang="es-ES" dirty="0"/>
              <a:t>- Maximización de la recompensa.</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8</a:t>
            </a:fld>
            <a:endParaRPr lang="es-ES"/>
          </a:p>
        </p:txBody>
      </p:sp>
    </p:spTree>
    <p:extLst>
      <p:ext uri="{BB962C8B-B14F-4D97-AF65-F5344CB8AC3E}">
        <p14:creationId xmlns:p14="http://schemas.microsoft.com/office/powerpoint/2010/main" val="331376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 </a:t>
            </a:r>
            <a:r>
              <a:rPr lang="es-ES" dirty="0" err="1"/>
              <a:t>recomensa</a:t>
            </a:r>
            <a:r>
              <a:rPr lang="es-ES" dirty="0"/>
              <a:t> que te devuelve el entorno, que te lo crees. En </a:t>
            </a:r>
            <a:r>
              <a:rPr lang="es-ES" dirty="0" err="1"/>
              <a:t>model</a:t>
            </a:r>
            <a:r>
              <a:rPr lang="es-ES" dirty="0"/>
              <a:t> </a:t>
            </a:r>
            <a:r>
              <a:rPr lang="es-ES" dirty="0" err="1"/>
              <a:t>based</a:t>
            </a:r>
            <a:r>
              <a:rPr lang="es-ES" dirty="0"/>
              <a:t>, esta recompensa sigue una función de negocio, una lógica, que al ser conocida, podemos estimar la recompensa futura. Dependiendo el estado del tablero, o de la posición del robot.</a:t>
            </a:r>
          </a:p>
          <a:p>
            <a:pPr marL="171450" indent="-171450">
              <a:buFontTx/>
              <a:buChar char="-"/>
            </a:pPr>
            <a:endParaRPr lang="es-ES" dirty="0"/>
          </a:p>
          <a:p>
            <a:pPr marL="171450" indent="-171450">
              <a:buFontTx/>
              <a:buChar char="-"/>
            </a:pPr>
            <a:r>
              <a:rPr lang="es-ES" dirty="0"/>
              <a:t>Problemas de minimización, para minimizar el error cometido. Si conocemos el modelo, y podemos ver a futuro, podemos decir que tenemos el error real cometido, y no estaríamos trabajando con recompensas esperadas a futuro, sino con información conocida.</a:t>
            </a:r>
          </a:p>
          <a:p>
            <a:endParaRPr lang="es-ES" dirty="0"/>
          </a:p>
          <a:p>
            <a:r>
              <a:rPr lang="es-ES" dirty="0"/>
              <a:t>-   Problemas de control, de estabilización de drones por ejemplo.</a:t>
            </a:r>
            <a:endParaRPr lang="en-US" dirty="0"/>
          </a:p>
        </p:txBody>
      </p:sp>
      <p:sp>
        <p:nvSpPr>
          <p:cNvPr id="4" name="Slide Number Placeholder 3"/>
          <p:cNvSpPr>
            <a:spLocks noGrp="1"/>
          </p:cNvSpPr>
          <p:nvPr>
            <p:ph type="sldNum" sz="quarter" idx="5"/>
          </p:nvPr>
        </p:nvSpPr>
        <p:spPr/>
        <p:txBody>
          <a:bodyPr/>
          <a:lstStyle/>
          <a:p>
            <a:fld id="{9941311A-5966-C54A-8A32-DB537D3CAD52}" type="slidenum">
              <a:rPr lang="es-ES" smtClean="0"/>
              <a:t>9</a:t>
            </a:fld>
            <a:endParaRPr lang="es-ES"/>
          </a:p>
        </p:txBody>
      </p:sp>
    </p:spTree>
    <p:extLst>
      <p:ext uri="{BB962C8B-B14F-4D97-AF65-F5344CB8AC3E}">
        <p14:creationId xmlns:p14="http://schemas.microsoft.com/office/powerpoint/2010/main" val="4037614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606C099-15B1-0F44-A33A-893D16CF2603}"/>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Arial" panose="020B0604020202020204" pitchFamily="34" charset="0"/>
                <a:cs typeface="Arial" panose="020B0604020202020204" pitchFamily="34" charset="0"/>
              </a:defRPr>
            </a:lvl1pPr>
          </a:lstStyle>
          <a:p>
            <a:r>
              <a:rPr lang="es-ES" dirty="0"/>
              <a:t>Subtítulo presentación</a:t>
            </a:r>
          </a:p>
        </p:txBody>
      </p:sp>
    </p:spTree>
    <p:extLst>
      <p:ext uri="{BB962C8B-B14F-4D97-AF65-F5344CB8AC3E}">
        <p14:creationId xmlns:p14="http://schemas.microsoft.com/office/powerpoint/2010/main" val="250751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F">
    <p:bg>
      <p:bgRef idx="1001">
        <a:schemeClr val="bg1"/>
      </p:bgRef>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E70B0647-F99D-B143-BF1B-E6F019E80AF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4" name="Título 1">
            <a:extLst>
              <a:ext uri="{FF2B5EF4-FFF2-40B4-BE49-F238E27FC236}">
                <a16:creationId xmlns:a16="http://schemas.microsoft.com/office/drawing/2014/main" id="{6F59C235-4023-1844-BD3D-81F0865B65FC}"/>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35" name="Marcador de texto 25">
            <a:extLst>
              <a:ext uri="{FF2B5EF4-FFF2-40B4-BE49-F238E27FC236}">
                <a16:creationId xmlns:a16="http://schemas.microsoft.com/office/drawing/2014/main" id="{9332EF15-D36E-F84A-9B5F-F02E7CE1DABA}"/>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36" name="Marcador de texto 25">
            <a:extLst>
              <a:ext uri="{FF2B5EF4-FFF2-40B4-BE49-F238E27FC236}">
                <a16:creationId xmlns:a16="http://schemas.microsoft.com/office/drawing/2014/main" id="{13AACC63-AB3C-0249-B052-AD1891D7FA5C}"/>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
        <p:nvSpPr>
          <p:cNvPr id="37" name="Marcador de texto 25">
            <a:extLst>
              <a:ext uri="{FF2B5EF4-FFF2-40B4-BE49-F238E27FC236}">
                <a16:creationId xmlns:a16="http://schemas.microsoft.com/office/drawing/2014/main" id="{C507ED2C-F0D6-D84B-9EBD-00E50E82B220}"/>
              </a:ext>
            </a:extLst>
          </p:cNvPr>
          <p:cNvSpPr>
            <a:spLocks noGrp="1"/>
          </p:cNvSpPr>
          <p:nvPr>
            <p:ph type="body" sz="quarter" idx="12" hasCustomPrompt="1"/>
          </p:nvPr>
        </p:nvSpPr>
        <p:spPr>
          <a:xfrm>
            <a:off x="257463" y="6399354"/>
            <a:ext cx="4159359"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pic>
        <p:nvPicPr>
          <p:cNvPr id="9" name="Imagen 8">
            <a:extLst>
              <a:ext uri="{FF2B5EF4-FFF2-40B4-BE49-F238E27FC236}">
                <a16:creationId xmlns:a16="http://schemas.microsoft.com/office/drawing/2014/main" id="{EDA592CC-780E-CF45-9814-C6A52E379A19}"/>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594672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G">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1A690B-B9EB-6D4F-9A68-33AE2EEE3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2897313D-C409-674E-8D7C-4BC767F8D450}"/>
              </a:ext>
            </a:extLst>
          </p:cNvPr>
          <p:cNvSpPr/>
          <p:nvPr userDrawn="1"/>
        </p:nvSpPr>
        <p:spPr>
          <a:xfrm>
            <a:off x="3437467" y="651934"/>
            <a:ext cx="5799666" cy="58081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Título 1">
            <a:extLst>
              <a:ext uri="{FF2B5EF4-FFF2-40B4-BE49-F238E27FC236}">
                <a16:creationId xmlns:a16="http://schemas.microsoft.com/office/drawing/2014/main" id="{19E1BAAE-8EE6-1F43-9E88-9DBE86F8F5CF}"/>
              </a:ext>
            </a:extLst>
          </p:cNvPr>
          <p:cNvSpPr>
            <a:spLocks noGrp="1"/>
          </p:cNvSpPr>
          <p:nvPr>
            <p:ph type="ctrTitle" hasCustomPrompt="1"/>
          </p:nvPr>
        </p:nvSpPr>
        <p:spPr>
          <a:xfrm>
            <a:off x="3869268" y="2633133"/>
            <a:ext cx="4893732" cy="2514600"/>
          </a:xfrm>
          <a:prstGeom prst="rect">
            <a:avLst/>
          </a:prstGeom>
        </p:spPr>
        <p:txBody>
          <a:bodyPr anchor="ctr" anchorCtr="0"/>
          <a:lstStyle>
            <a:lvl1pPr algn="ctr">
              <a:defRPr sz="1800">
                <a:solidFill>
                  <a:schemeClr val="tx1"/>
                </a:solidFill>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20" name="Marcador de texto 25">
            <a:extLst>
              <a:ext uri="{FF2B5EF4-FFF2-40B4-BE49-F238E27FC236}">
                <a16:creationId xmlns:a16="http://schemas.microsoft.com/office/drawing/2014/main" id="{11D90907-CBE5-8548-BF18-2645596A87AF}"/>
              </a:ext>
            </a:extLst>
          </p:cNvPr>
          <p:cNvSpPr>
            <a:spLocks noGrp="1"/>
          </p:cNvSpPr>
          <p:nvPr>
            <p:ph type="body" sz="quarter" idx="10" hasCustomPrompt="1"/>
          </p:nvPr>
        </p:nvSpPr>
        <p:spPr>
          <a:xfrm>
            <a:off x="257464" y="894089"/>
            <a:ext cx="3033293"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786AB6B6-7055-DF4B-95E8-D3F4472844C1}"/>
              </a:ext>
            </a:extLst>
          </p:cNvPr>
          <p:cNvSpPr>
            <a:spLocks noGrp="1"/>
          </p:cNvSpPr>
          <p:nvPr>
            <p:ph type="body" sz="quarter" idx="11" hasCustomPrompt="1"/>
          </p:nvPr>
        </p:nvSpPr>
        <p:spPr>
          <a:xfrm>
            <a:off x="257464" y="306003"/>
            <a:ext cx="3078403"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
        <p:nvSpPr>
          <p:cNvPr id="22" name="Marcador de texto 25">
            <a:extLst>
              <a:ext uri="{FF2B5EF4-FFF2-40B4-BE49-F238E27FC236}">
                <a16:creationId xmlns:a16="http://schemas.microsoft.com/office/drawing/2014/main" id="{12E5F717-A1F3-BA4E-B751-CA002D046BFD}"/>
              </a:ext>
            </a:extLst>
          </p:cNvPr>
          <p:cNvSpPr>
            <a:spLocks noGrp="1"/>
          </p:cNvSpPr>
          <p:nvPr>
            <p:ph type="body" sz="quarter" idx="12" hasCustomPrompt="1"/>
          </p:nvPr>
        </p:nvSpPr>
        <p:spPr>
          <a:xfrm>
            <a:off x="257464" y="6399354"/>
            <a:ext cx="3033293" cy="276999"/>
          </a:xfrm>
          <a:prstGeom prst="rect">
            <a:avLst/>
          </a:prstGeom>
        </p:spPr>
        <p:txBody>
          <a:bodyPr anchor="ctr" anchorCtr="0"/>
          <a:lstStyle>
            <a:lvl1pPr marL="0" indent="0">
              <a:buNone/>
              <a:defRPr sz="1200" b="0">
                <a:solidFill>
                  <a:schemeClr val="bg1"/>
                </a:solidFill>
              </a:defRPr>
            </a:lvl1pPr>
          </a:lstStyle>
          <a:p>
            <a:r>
              <a:rPr lang="es-ES" dirty="0"/>
              <a:t>Título presentación</a:t>
            </a:r>
          </a:p>
        </p:txBody>
      </p:sp>
      <p:sp>
        <p:nvSpPr>
          <p:cNvPr id="25"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869268" y="1273885"/>
            <a:ext cx="4893732" cy="776858"/>
          </a:xfrm>
          <a:prstGeom prst="rect">
            <a:avLst/>
          </a:prstGeom>
        </p:spPr>
        <p:txBody>
          <a:bodyPr/>
          <a:lstStyle>
            <a:lvl1pPr marL="0" indent="0" algn="ctr">
              <a:buNone/>
              <a:defRPr sz="3100" b="1">
                <a:solidFill>
                  <a:schemeClr val="tx1"/>
                </a:solidFill>
              </a:defRPr>
            </a:lvl1pPr>
          </a:lstStyle>
          <a:p>
            <a:r>
              <a:rPr lang="es-ES" dirty="0"/>
              <a:t>Título destacado</a:t>
            </a:r>
          </a:p>
        </p:txBody>
      </p:sp>
      <p:pic>
        <p:nvPicPr>
          <p:cNvPr id="11" name="Imagen 10">
            <a:extLst>
              <a:ext uri="{FF2B5EF4-FFF2-40B4-BE49-F238E27FC236}">
                <a16:creationId xmlns:a16="http://schemas.microsoft.com/office/drawing/2014/main" id="{48A65BA9-F3FA-0D47-B7D0-CAEE827B0C21}"/>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690167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21668E7-CCFA-8049-A1A9-56C6C515C337}"/>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1242808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94128" y="-47065"/>
            <a:ext cx="6173196" cy="695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Título 1">
            <a:extLst>
              <a:ext uri="{FF2B5EF4-FFF2-40B4-BE49-F238E27FC236}">
                <a16:creationId xmlns:a16="http://schemas.microsoft.com/office/drawing/2014/main" id="{86FB673C-18EC-C947-B374-88F9D520CBE2}"/>
              </a:ext>
            </a:extLst>
          </p:cNvPr>
          <p:cNvSpPr txBox="1">
            <a:spLocks/>
          </p:cNvSpPr>
          <p:nvPr userDrawn="1"/>
        </p:nvSpPr>
        <p:spPr>
          <a:xfrm>
            <a:off x="6405396" y="412825"/>
            <a:ext cx="5464809" cy="173663"/>
          </a:xfrm>
          <a:prstGeom prst="rect">
            <a:avLst/>
          </a:prstGeom>
        </p:spPr>
        <p:txBody>
          <a:bodyPr anchor="b"/>
          <a:lstStyle>
            <a:lvl1pPr algn="ctr" defTabSz="914400" rtl="0" eaLnBrk="1" latinLnBrk="0" hangingPunct="1">
              <a:lnSpc>
                <a:spcPct val="90000"/>
              </a:lnSpc>
              <a:spcBef>
                <a:spcPct val="0"/>
              </a:spcBef>
              <a:buNone/>
              <a:defRPr sz="3700" kern="1200">
                <a:solidFill>
                  <a:schemeClr val="tx1"/>
                </a:solidFill>
                <a:latin typeface="+mj-lt"/>
                <a:ea typeface="+mj-ea"/>
                <a:cs typeface="+mj-cs"/>
              </a:defRPr>
            </a:lvl1pPr>
          </a:lstStyle>
          <a:p>
            <a:pPr algn="l"/>
            <a:r>
              <a:rPr lang="es-ES" sz="1200" b="0" i="0" dirty="0">
                <a:solidFill>
                  <a:schemeClr val="accent6"/>
                </a:solidFill>
                <a:latin typeface="Arial" panose="020B0604020202020204" pitchFamily="34" charset="0"/>
                <a:cs typeface="Arial" panose="020B0604020202020204" pitchFamily="34" charset="0"/>
              </a:rPr>
              <a:t>00. Título capítulo</a:t>
            </a:r>
          </a:p>
        </p:txBody>
      </p:sp>
      <p:sp>
        <p:nvSpPr>
          <p:cNvPr id="5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62" name="Marcador de texto 25">
            <a:extLst>
              <a:ext uri="{FF2B5EF4-FFF2-40B4-BE49-F238E27FC236}">
                <a16:creationId xmlns:a16="http://schemas.microsoft.com/office/drawing/2014/main" id="{7071F130-476B-F547-91B8-CC3DB646FAF6}"/>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63" name="Marcador de texto 25">
            <a:extLst>
              <a:ext uri="{FF2B5EF4-FFF2-40B4-BE49-F238E27FC236}">
                <a16:creationId xmlns:a16="http://schemas.microsoft.com/office/drawing/2014/main" id="{966C36CF-F134-D443-966D-C0FD80B7D93C}"/>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75"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lvl1pPr>
          </a:lstStyle>
          <a:p>
            <a:r>
              <a:rPr lang="es-ES" dirty="0"/>
              <a:t>Título párrafo</a:t>
            </a:r>
          </a:p>
        </p:txBody>
      </p:sp>
      <p:sp>
        <p:nvSpPr>
          <p:cNvPr id="76"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spcBef>
                <a:spcPts val="100"/>
              </a:spcBef>
              <a:buNone/>
              <a:defRPr sz="1300" b="0">
                <a:solidFill>
                  <a:schemeClr val="bg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5" name="Imagen 14">
            <a:extLst>
              <a:ext uri="{FF2B5EF4-FFF2-40B4-BE49-F238E27FC236}">
                <a16:creationId xmlns:a16="http://schemas.microsoft.com/office/drawing/2014/main" id="{A64E5064-3CF1-2A49-B62B-BE28B2056713}"/>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757906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2"/>
      </p:bgRef>
    </p:bg>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3889"/>
            <a:ext cx="60790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chemeClr val="accent6"/>
                </a:solidFill>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spcBef>
                <a:spcPts val="100"/>
              </a:spcBef>
              <a:buNone/>
              <a:defRPr sz="1300" b="0">
                <a:solidFill>
                  <a:schemeClr val="bg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1"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22" name="Marcador de texto 25">
            <a:extLst>
              <a:ext uri="{FF2B5EF4-FFF2-40B4-BE49-F238E27FC236}">
                <a16:creationId xmlns:a16="http://schemas.microsoft.com/office/drawing/2014/main" id="{7858CACE-248D-0542-9330-FD123F44383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3" name="Marcador de texto 25">
            <a:extLst>
              <a:ext uri="{FF2B5EF4-FFF2-40B4-BE49-F238E27FC236}">
                <a16:creationId xmlns:a16="http://schemas.microsoft.com/office/drawing/2014/main" id="{47602718-D3D1-754F-839A-F5A32281991F}"/>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24"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bg1"/>
                </a:solidFill>
              </a:defRPr>
            </a:lvl1pPr>
          </a:lstStyle>
          <a:p>
            <a:r>
              <a:rPr lang="es-ES" dirty="0"/>
              <a:t>Título párrafo</a:t>
            </a:r>
          </a:p>
        </p:txBody>
      </p:sp>
      <p:sp>
        <p:nvSpPr>
          <p:cNvPr id="25"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bg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6" name="Marcador de texto 25">
            <a:extLst>
              <a:ext uri="{FF2B5EF4-FFF2-40B4-BE49-F238E27FC236}">
                <a16:creationId xmlns:a16="http://schemas.microsoft.com/office/drawing/2014/main" id="{BD6CA84F-EEBF-1F43-BA6C-8C9BDF679FD5}"/>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bg1"/>
                </a:solidFill>
              </a:defRPr>
            </a:lvl1pPr>
          </a:lstStyle>
          <a:p>
            <a:r>
              <a:rPr lang="es-ES" dirty="0"/>
              <a:t>Título presentación</a:t>
            </a:r>
          </a:p>
        </p:txBody>
      </p:sp>
      <p:pic>
        <p:nvPicPr>
          <p:cNvPr id="15" name="Imagen 14">
            <a:extLst>
              <a:ext uri="{FF2B5EF4-FFF2-40B4-BE49-F238E27FC236}">
                <a16:creationId xmlns:a16="http://schemas.microsoft.com/office/drawing/2014/main" id="{7AF5A036-E41D-9D49-A9D4-3CE9417BE9F9}"/>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2465410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3F50DC-F75A-674C-A65B-9D93EA9133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287" y="0"/>
            <a:ext cx="5962713" cy="6858000"/>
          </a:xfrm>
          <a:prstGeom prst="rect">
            <a:avLst/>
          </a:prstGeom>
        </p:spPr>
      </p:pic>
      <p:sp>
        <p:nvSpPr>
          <p:cNvPr id="10" name="Marcador de texto 6">
            <a:extLst>
              <a:ext uri="{FF2B5EF4-FFF2-40B4-BE49-F238E27FC236}">
                <a16:creationId xmlns:a16="http://schemas.microsoft.com/office/drawing/2014/main" id="{839E92D0-F74C-D24A-B9B5-A1E9A42049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tx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pic>
        <p:nvPicPr>
          <p:cNvPr id="16" name="Imagen 15">
            <a:extLst>
              <a:ext uri="{FF2B5EF4-FFF2-40B4-BE49-F238E27FC236}">
                <a16:creationId xmlns:a16="http://schemas.microsoft.com/office/drawing/2014/main" id="{31795EA5-0CF7-9D47-9EDA-2C2F4814208A}"/>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99234840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10" name="Marcador de texto 25">
            <a:extLst>
              <a:ext uri="{FF2B5EF4-FFF2-40B4-BE49-F238E27FC236}">
                <a16:creationId xmlns:a16="http://schemas.microsoft.com/office/drawing/2014/main" id="{D79F9DE1-B7ED-FB4C-8312-2BE5BFC035C0}"/>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5E237027-DC7E-9B43-BB10-850FCEC3C655}"/>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12" name="Marcador de texto 25">
            <a:extLst>
              <a:ext uri="{FF2B5EF4-FFF2-40B4-BE49-F238E27FC236}">
                <a16:creationId xmlns:a16="http://schemas.microsoft.com/office/drawing/2014/main" id="{56DB1BF4-82DE-2D46-95DF-90816C164790}"/>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
        <p:nvSpPr>
          <p:cNvPr id="15"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defRPr>
            </a:lvl1pPr>
          </a:lstStyle>
          <a:p>
            <a:r>
              <a:rPr lang="es-ES" dirty="0"/>
              <a:t>DESTACADO</a:t>
            </a:r>
          </a:p>
        </p:txBody>
      </p:sp>
      <p:sp>
        <p:nvSpPr>
          <p:cNvPr id="18"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4" name="Imagen 13">
            <a:extLst>
              <a:ext uri="{FF2B5EF4-FFF2-40B4-BE49-F238E27FC236}">
                <a16:creationId xmlns:a16="http://schemas.microsoft.com/office/drawing/2014/main" id="{67E2D105-1411-1E43-A276-897D60B4F9B2}"/>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6430061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E">
    <p:bg>
      <p:bgRef idx="1001">
        <a:schemeClr val="bg1"/>
      </p:bgRef>
    </p:bg>
    <p:spTree>
      <p:nvGrpSpPr>
        <p:cNvPr id="1" name=""/>
        <p:cNvGrpSpPr/>
        <p:nvPr/>
      </p:nvGrpSpPr>
      <p:grpSpPr>
        <a:xfrm>
          <a:off x="0" y="0"/>
          <a:ext cx="0" cy="0"/>
          <a:chOff x="0" y="0"/>
          <a:chExt cx="0" cy="0"/>
        </a:xfrm>
      </p:grpSpPr>
      <p:sp>
        <p:nvSpPr>
          <p:cNvPr id="14"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p>
            <a:endParaRPr lang="es-ES"/>
          </a:p>
        </p:txBody>
      </p:sp>
      <p:sp>
        <p:nvSpPr>
          <p:cNvPr id="17" name="Marcador de texto 25">
            <a:extLst>
              <a:ext uri="{FF2B5EF4-FFF2-40B4-BE49-F238E27FC236}">
                <a16:creationId xmlns:a16="http://schemas.microsoft.com/office/drawing/2014/main" id="{0428A29B-8E68-B94F-B556-33F4E0C76941}"/>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9" name="Marcador de texto 25">
            <a:extLst>
              <a:ext uri="{FF2B5EF4-FFF2-40B4-BE49-F238E27FC236}">
                <a16:creationId xmlns:a16="http://schemas.microsoft.com/office/drawing/2014/main" id="{FB5CB3A2-882C-F642-917B-B21D108C05F7}"/>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20" name="Marcador de texto 25">
            <a:extLst>
              <a:ext uri="{FF2B5EF4-FFF2-40B4-BE49-F238E27FC236}">
                <a16:creationId xmlns:a16="http://schemas.microsoft.com/office/drawing/2014/main" id="{52B5DD65-30D1-4D42-9B0C-AD0B23430BA8}"/>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
        <p:nvSpPr>
          <p:cNvPr id="21"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defRPr>
            </a:lvl1pPr>
          </a:lstStyle>
          <a:p>
            <a:r>
              <a:rPr lang="es-ES" dirty="0"/>
              <a:t>DESTACADO</a:t>
            </a:r>
          </a:p>
        </p:txBody>
      </p:sp>
      <p:sp>
        <p:nvSpPr>
          <p:cNvPr id="22"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1" name="Imagen 10">
            <a:extLst>
              <a:ext uri="{FF2B5EF4-FFF2-40B4-BE49-F238E27FC236}">
                <a16:creationId xmlns:a16="http://schemas.microsoft.com/office/drawing/2014/main" id="{0F6B9B64-637B-0C43-A85B-FEBAA4B068A6}"/>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81635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F">
    <p:bg>
      <p:bgRef idx="1001">
        <a:schemeClr val="bg1"/>
      </p:bgRef>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pic>
        <p:nvPicPr>
          <p:cNvPr id="9" name="Imagen 8">
            <a:extLst>
              <a:ext uri="{FF2B5EF4-FFF2-40B4-BE49-F238E27FC236}">
                <a16:creationId xmlns:a16="http://schemas.microsoft.com/office/drawing/2014/main" id="{31E4BAC4-B3DD-8948-9E08-58EA1E0386EB}"/>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5738724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G">
    <p:bg>
      <p:bgRef idx="1001">
        <a:schemeClr val="bg1"/>
      </p:bgRef>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accent6"/>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defRPr>
            </a:lvl1pPr>
          </a:lstStyle>
          <a:p>
            <a:r>
              <a:rPr lang="es-ES" dirty="0"/>
              <a:t>00. Título capítulo</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Tree>
    <p:extLst>
      <p:ext uri="{BB962C8B-B14F-4D97-AF65-F5344CB8AC3E}">
        <p14:creationId xmlns:p14="http://schemas.microsoft.com/office/powerpoint/2010/main" val="9600843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21668E7-CCFA-8049-A1A9-56C6C515C337}"/>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725603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A">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6151563" y="1885739"/>
            <a:ext cx="5345672" cy="4293184"/>
          </a:xfrm>
          <a:prstGeom prst="rect">
            <a:avLst/>
          </a:prstGeom>
        </p:spPr>
        <p:txBody>
          <a:bodyPr/>
          <a:lstStyle/>
          <a:p>
            <a:endParaRPr lang="es-ES"/>
          </a:p>
        </p:txBody>
      </p:sp>
      <p:sp>
        <p:nvSpPr>
          <p:cNvPr id="12" name="Marcador de texto 25">
            <a:extLst>
              <a:ext uri="{FF2B5EF4-FFF2-40B4-BE49-F238E27FC236}">
                <a16:creationId xmlns:a16="http://schemas.microsoft.com/office/drawing/2014/main" id="{21FF0CA2-4EAC-214E-B68A-3E2098B3D46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18F6060D-7439-1646-89FC-3BB88093D95D}"/>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
        <p:nvSpPr>
          <p:cNvPr id="15" name="Marcador de texto 72">
            <a:extLst>
              <a:ext uri="{FF2B5EF4-FFF2-40B4-BE49-F238E27FC236}">
                <a16:creationId xmlns:a16="http://schemas.microsoft.com/office/drawing/2014/main" id="{B36E819B-B0B5-1E42-AA60-3FAC99839969}"/>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defRPr>
            </a:lvl1pPr>
          </a:lstStyle>
          <a:p>
            <a:r>
              <a:rPr lang="es-ES" dirty="0"/>
              <a:t>Título párrafo</a:t>
            </a:r>
          </a:p>
        </p:txBody>
      </p:sp>
      <p:sp>
        <p:nvSpPr>
          <p:cNvPr id="16" name="Marcador de texto 72">
            <a:extLst>
              <a:ext uri="{FF2B5EF4-FFF2-40B4-BE49-F238E27FC236}">
                <a16:creationId xmlns:a16="http://schemas.microsoft.com/office/drawing/2014/main" id="{AE970B53-C2DA-7C41-A63E-932C24735282}"/>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7" name="Marcador de texto 25">
            <a:extLst>
              <a:ext uri="{FF2B5EF4-FFF2-40B4-BE49-F238E27FC236}">
                <a16:creationId xmlns:a16="http://schemas.microsoft.com/office/drawing/2014/main" id="{076B0727-BD79-384E-8DC7-DBAF1B2628CE}"/>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Tree>
    <p:extLst>
      <p:ext uri="{BB962C8B-B14F-4D97-AF65-F5344CB8AC3E}">
        <p14:creationId xmlns:p14="http://schemas.microsoft.com/office/powerpoint/2010/main" val="144705257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p>
            <a:endParaRPr lang="es-ES" dirty="0"/>
          </a:p>
        </p:txBody>
      </p:sp>
      <p:sp>
        <p:nvSpPr>
          <p:cNvPr id="17" name="Marcador de texto 25">
            <a:extLst>
              <a:ext uri="{FF2B5EF4-FFF2-40B4-BE49-F238E27FC236}">
                <a16:creationId xmlns:a16="http://schemas.microsoft.com/office/drawing/2014/main" id="{034CA42C-4E50-2846-B4B3-FAA21F2D551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8" name="Marcador de texto 25">
            <a:extLst>
              <a:ext uri="{FF2B5EF4-FFF2-40B4-BE49-F238E27FC236}">
                <a16:creationId xmlns:a16="http://schemas.microsoft.com/office/drawing/2014/main" id="{4C4C77CA-E7C4-9444-AC8C-2DD9822001C9}"/>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Tree>
    <p:extLst>
      <p:ext uri="{BB962C8B-B14F-4D97-AF65-F5344CB8AC3E}">
        <p14:creationId xmlns:p14="http://schemas.microsoft.com/office/powerpoint/2010/main" val="352201113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10" name="Marcador de texto 25">
            <a:extLst>
              <a:ext uri="{FF2B5EF4-FFF2-40B4-BE49-F238E27FC236}">
                <a16:creationId xmlns:a16="http://schemas.microsoft.com/office/drawing/2014/main" id="{AC0AA867-10A7-7D46-BF36-E4FF1D09807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sp>
        <p:nvSpPr>
          <p:cNvPr id="11" name="Marcador de texto 25">
            <a:extLst>
              <a:ext uri="{FF2B5EF4-FFF2-40B4-BE49-F238E27FC236}">
                <a16:creationId xmlns:a16="http://schemas.microsoft.com/office/drawing/2014/main" id="{E8BC292C-9D62-CF4E-912D-573826214E8E}"/>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0C50A9C2-B17E-7B4C-86D3-D8EE0654C9CB}"/>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Tree>
    <p:extLst>
      <p:ext uri="{BB962C8B-B14F-4D97-AF65-F5344CB8AC3E}">
        <p14:creationId xmlns:p14="http://schemas.microsoft.com/office/powerpoint/2010/main" val="2059587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1A87C9A2-DC11-A04C-8D13-4E7702C8CB2E}"/>
              </a:ext>
            </a:extLst>
          </p:cNvPr>
          <p:cNvPicPr>
            <a:picLocks noChangeAspect="1"/>
          </p:cNvPicPr>
          <p:nvPr userDrawn="1"/>
        </p:nvPicPr>
        <p:blipFill>
          <a:blip r:embed="rId2"/>
          <a:stretch>
            <a:fillRect/>
          </a:stretch>
        </p:blipFill>
        <p:spPr>
          <a:xfrm>
            <a:off x="-351228" y="-1"/>
            <a:ext cx="12215067" cy="6870975"/>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defRPr>
            </a:lvl1pPr>
          </a:lstStyle>
          <a:p>
            <a:r>
              <a:rPr lang="es-ES" dirty="0"/>
              <a:t>Subtítulo presentación</a:t>
            </a:r>
          </a:p>
        </p:txBody>
      </p:sp>
    </p:spTree>
    <p:extLst>
      <p:ext uri="{BB962C8B-B14F-4D97-AF65-F5344CB8AC3E}">
        <p14:creationId xmlns:p14="http://schemas.microsoft.com/office/powerpoint/2010/main" val="107709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17382A-8AAA-CB48-A11C-E5B5301F0D34}"/>
              </a:ext>
            </a:extLst>
          </p:cNvPr>
          <p:cNvPicPr>
            <a:picLocks noChangeAspect="1"/>
          </p:cNvPicPr>
          <p:nvPr userDrawn="1"/>
        </p:nvPicPr>
        <p:blipFill>
          <a:blip r:embed="rId2"/>
          <a:stretch>
            <a:fillRect/>
          </a:stretch>
        </p:blipFill>
        <p:spPr>
          <a:xfrm>
            <a:off x="0" y="12609"/>
            <a:ext cx="12169585" cy="6845391"/>
          </a:xfrm>
          <a:prstGeom prst="rect">
            <a:avLst/>
          </a:prstGeom>
        </p:spPr>
      </p:pic>
      <p:sp>
        <p:nvSpPr>
          <p:cNvPr id="18" name="Marcador de texto 13">
            <a:extLst>
              <a:ext uri="{FF2B5EF4-FFF2-40B4-BE49-F238E27FC236}">
                <a16:creationId xmlns:a16="http://schemas.microsoft.com/office/drawing/2014/main" id="{39E87D53-8499-8044-B22E-74D4F5622140}"/>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Título capítulo</a:t>
            </a:r>
          </a:p>
        </p:txBody>
      </p:sp>
      <p:sp>
        <p:nvSpPr>
          <p:cNvPr id="19" name="Marcador de texto 13">
            <a:extLst>
              <a:ext uri="{FF2B5EF4-FFF2-40B4-BE49-F238E27FC236}">
                <a16:creationId xmlns:a16="http://schemas.microsoft.com/office/drawing/2014/main" id="{4CD4E9A0-39A8-774F-8E5D-965329C429B5}"/>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1" i="0" spc="-100" baseline="0">
                <a:solidFill>
                  <a:schemeClr val="tx1"/>
                </a:solidFill>
                <a:latin typeface="Times New Roman" panose="02020603050405020304" pitchFamily="18" charset="0"/>
                <a:cs typeface="Times New Roman" panose="02020603050405020304" pitchFamily="18" charset="0"/>
              </a:defRPr>
            </a:lvl1pPr>
          </a:lstStyle>
          <a:p>
            <a:r>
              <a:rPr lang="es-ES" dirty="0"/>
              <a:t>00</a:t>
            </a:r>
            <a:br>
              <a:rPr lang="es-ES" dirty="0"/>
            </a:br>
            <a:endParaRPr lang="es-ES" dirty="0"/>
          </a:p>
        </p:txBody>
      </p:sp>
      <p:sp>
        <p:nvSpPr>
          <p:cNvPr id="6" name="Marcador de texto 25">
            <a:extLst>
              <a:ext uri="{FF2B5EF4-FFF2-40B4-BE49-F238E27FC236}">
                <a16:creationId xmlns:a16="http://schemas.microsoft.com/office/drawing/2014/main" id="{776F372C-FA44-BC4A-802E-1F501B309279}"/>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defRPr>
            </a:lvl1pPr>
          </a:lstStyle>
          <a:p>
            <a:r>
              <a:rPr lang="es-ES" dirty="0"/>
              <a:t>Subtítulo presentación</a:t>
            </a:r>
          </a:p>
        </p:txBody>
      </p:sp>
    </p:spTree>
    <p:extLst>
      <p:ext uri="{BB962C8B-B14F-4D97-AF65-F5344CB8AC3E}">
        <p14:creationId xmlns:p14="http://schemas.microsoft.com/office/powerpoint/2010/main" val="87371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A">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pic>
        <p:nvPicPr>
          <p:cNvPr id="9" name="Imagen 8">
            <a:extLst>
              <a:ext uri="{FF2B5EF4-FFF2-40B4-BE49-F238E27FC236}">
                <a16:creationId xmlns:a16="http://schemas.microsoft.com/office/drawing/2014/main" id="{DC73B503-43E8-934A-9B40-70BACCC7028B}"/>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219327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2"/>
      </p:bgRef>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1" i="0">
                <a:solidFill>
                  <a:schemeClr val="tx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defRPr>
            </a:lvl1pPr>
          </a:lstStyle>
          <a:p>
            <a:r>
              <a:rPr lang="es-ES" dirty="0"/>
              <a:t>Título presentación</a:t>
            </a:r>
          </a:p>
        </p:txBody>
      </p:sp>
      <p:pic>
        <p:nvPicPr>
          <p:cNvPr id="10" name="Imagen 9">
            <a:extLst>
              <a:ext uri="{FF2B5EF4-FFF2-40B4-BE49-F238E27FC236}">
                <a16:creationId xmlns:a16="http://schemas.microsoft.com/office/drawing/2014/main" id="{4A0C7455-3756-1C4F-B07F-C331055B9F8E}"/>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5641664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2"/>
      </p:bgRef>
    </p:bg>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B090194B-5F59-BD4A-969D-B3772CABCA87}" type="datetime1">
              <a:rPr lang="es-ES" sz="1200" b="0" i="0" smtClean="0">
                <a:solidFill>
                  <a:schemeClr val="bg1"/>
                </a:solidFill>
                <a:latin typeface="Arial" panose="020B0604020202020204" pitchFamily="34" charset="0"/>
                <a:cs typeface="Arial" panose="020B0604020202020204" pitchFamily="34" charset="0"/>
              </a:rPr>
              <a:t>11/11/2023</a:t>
            </a:fld>
            <a:endParaRPr lang="es-ES" sz="1200" b="0" i="0" dirty="0">
              <a:solidFill>
                <a:schemeClr val="bg1"/>
              </a:solidFill>
              <a:latin typeface="Arial" panose="020B06040202020202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1" i="0">
                <a:solidFill>
                  <a:schemeClr val="bg1"/>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defRPr>
            </a:lvl1pPr>
          </a:lstStyle>
          <a:p>
            <a:r>
              <a:rPr lang="es-ES" dirty="0"/>
              <a:t>Título presentación</a:t>
            </a:r>
          </a:p>
        </p:txBody>
      </p:sp>
      <p:pic>
        <p:nvPicPr>
          <p:cNvPr id="10" name="Imagen 9">
            <a:extLst>
              <a:ext uri="{FF2B5EF4-FFF2-40B4-BE49-F238E27FC236}">
                <a16:creationId xmlns:a16="http://schemas.microsoft.com/office/drawing/2014/main" id="{F632615D-0ED9-3B4D-BC0A-9C19E0A9E06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1222230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D">
    <p:bg>
      <p:bgRef idx="1001">
        <a:schemeClr val="bg2"/>
      </p:bgRef>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6EBC75A-9B7A-B54E-85DF-B79AF25D84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CuadroTexto 15">
            <a:extLst>
              <a:ext uri="{FF2B5EF4-FFF2-40B4-BE49-F238E27FC236}">
                <a16:creationId xmlns:a16="http://schemas.microsoft.com/office/drawing/2014/main" id="{87EDF925-D83E-B04E-B5F9-5E5F42ED1EF9}"/>
              </a:ext>
            </a:extLst>
          </p:cNvPr>
          <p:cNvSpPr txBox="1"/>
          <p:nvPr userDrawn="1"/>
        </p:nvSpPr>
        <p:spPr>
          <a:xfrm>
            <a:off x="10915587" y="6399354"/>
            <a:ext cx="1056278" cy="276999"/>
          </a:xfrm>
          <a:prstGeom prst="rect">
            <a:avLst/>
          </a:prstGeom>
          <a:noFill/>
        </p:spPr>
        <p:txBody>
          <a:bodyPr wrap="square" rtlCol="0">
            <a:spAutoFit/>
          </a:bodyPr>
          <a:lstStyle/>
          <a:p>
            <a:pPr algn="r"/>
            <a:fld id="{5F92486A-047D-F24C-A147-41B4B4BFD811}" type="datetime1">
              <a:rPr lang="es-ES" sz="1200" b="0" i="0" smtClean="0">
                <a:solidFill>
                  <a:schemeClr val="bg1"/>
                </a:solidFill>
                <a:latin typeface="Arial" panose="020B0604020202020204" pitchFamily="34" charset="0"/>
                <a:cs typeface="Arial" panose="020B0604020202020204" pitchFamily="34" charset="0"/>
              </a:rPr>
              <a:t>11/11/2023</a:t>
            </a:fld>
            <a:endParaRPr lang="es-ES" sz="1200" b="0" i="0" dirty="0">
              <a:solidFill>
                <a:schemeClr val="bg1"/>
              </a:solidFill>
              <a:latin typeface="Arial" panose="020B0604020202020204" pitchFamily="34" charset="0"/>
              <a:cs typeface="Arial" panose="020B0604020202020204" pitchFamily="34" charset="0"/>
            </a:endParaRPr>
          </a:p>
        </p:txBody>
      </p:sp>
      <p:sp>
        <p:nvSpPr>
          <p:cNvPr id="20" name="Título 1">
            <a:extLst>
              <a:ext uri="{FF2B5EF4-FFF2-40B4-BE49-F238E27FC236}">
                <a16:creationId xmlns:a16="http://schemas.microsoft.com/office/drawing/2014/main" id="{0C7BAFB5-0C3A-1442-A5F8-7E6F75E3487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Arial" panose="020B0604020202020204" pitchFamily="34" charset="0"/>
                <a:cs typeface="Arial" panose="020B06040202020202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Marcador de texto 25">
            <a:extLst>
              <a:ext uri="{FF2B5EF4-FFF2-40B4-BE49-F238E27FC236}">
                <a16:creationId xmlns:a16="http://schemas.microsoft.com/office/drawing/2014/main" id="{4D65E536-901D-004C-A655-0B89E3C73F72}"/>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1" i="0">
                <a:solidFill>
                  <a:schemeClr val="bg1"/>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2" name="Marcador de texto 25">
            <a:extLst>
              <a:ext uri="{FF2B5EF4-FFF2-40B4-BE49-F238E27FC236}">
                <a16:creationId xmlns:a16="http://schemas.microsoft.com/office/drawing/2014/main" id="{473DFD97-5404-A343-A081-6506159B58C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1"/>
                </a:solidFill>
              </a:defRPr>
            </a:lvl1pPr>
          </a:lstStyle>
          <a:p>
            <a:r>
              <a:rPr lang="es-ES" dirty="0"/>
              <a:t>00. Título capítulo</a:t>
            </a:r>
          </a:p>
        </p:txBody>
      </p:sp>
      <p:sp>
        <p:nvSpPr>
          <p:cNvPr id="23" name="Marcador de texto 25">
            <a:extLst>
              <a:ext uri="{FF2B5EF4-FFF2-40B4-BE49-F238E27FC236}">
                <a16:creationId xmlns:a16="http://schemas.microsoft.com/office/drawing/2014/main" id="{3D52AA22-C61D-7041-9072-B6901BA935F7}"/>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defRPr>
            </a:lvl1pPr>
          </a:lstStyle>
          <a:p>
            <a:r>
              <a:rPr lang="es-ES" dirty="0"/>
              <a:t>Título presentación</a:t>
            </a:r>
          </a:p>
        </p:txBody>
      </p:sp>
      <p:pic>
        <p:nvPicPr>
          <p:cNvPr id="9" name="Imagen 8">
            <a:extLst>
              <a:ext uri="{FF2B5EF4-FFF2-40B4-BE49-F238E27FC236}">
                <a16:creationId xmlns:a16="http://schemas.microsoft.com/office/drawing/2014/main" id="{4D99A9E7-03E3-9642-8A2B-108C262E108C}"/>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4771102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E">
    <p:bg>
      <p:bgRef idx="1001">
        <a:schemeClr val="bg1"/>
      </p:bgRef>
    </p:bg>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2"/>
                </a:solidFill>
                <a:latin typeface="Times New Roman" panose="02020603050405020304" pitchFamily="18" charset="0"/>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defRPr>
            </a:lvl1pPr>
          </a:lstStyle>
          <a:p>
            <a:r>
              <a:rPr lang="es-ES" dirty="0"/>
              <a:t>Título presentación</a:t>
            </a:r>
          </a:p>
        </p:txBody>
      </p:sp>
      <p:pic>
        <p:nvPicPr>
          <p:cNvPr id="8" name="Imagen 7">
            <a:extLst>
              <a:ext uri="{FF2B5EF4-FFF2-40B4-BE49-F238E27FC236}">
                <a16:creationId xmlns:a16="http://schemas.microsoft.com/office/drawing/2014/main" id="{68C2483B-E3B4-E340-B4A8-B329CB2727E3}"/>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236343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52385"/>
      </p:ext>
    </p:extLst>
  </p:cSld>
  <p:clrMap bg1="lt1" tx1="dk1" bg2="lt2" tx2="dk2" accent1="accent1" accent2="accent2" accent3="accent3" accent4="accent4" accent5="accent5" accent6="accent6" hlink="hlink" folHlink="folHlink"/>
  <p:sldLayoutIdLst>
    <p:sldLayoutId id="2147483654" r:id="rId1"/>
    <p:sldLayoutId id="21474836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0747F716-090E-B946-B4CB-5827382B29E0}"/>
              </a:ext>
            </a:extLst>
          </p:cNvPr>
          <p:cNvSpPr txBox="1">
            <a:spLocks/>
          </p:cNvSpPr>
          <p:nvPr userDrawn="1"/>
        </p:nvSpPr>
        <p:spPr>
          <a:xfrm>
            <a:off x="8752475" y="6476458"/>
            <a:ext cx="3139920" cy="151732"/>
          </a:xfrm>
          <a:prstGeom prst="rect">
            <a:avLst/>
          </a:prstGeom>
        </p:spPr>
        <p:txBody>
          <a:bodyPr wrap="square" lIns="0" tIns="0" rIns="0" bIns="0"/>
          <a:lstStyle>
            <a:lvl1pPr marL="0" indent="0" algn="r" defTabSz="914400" rtl="0" eaLnBrk="1" latinLnBrk="0" hangingPunct="1">
              <a:lnSpc>
                <a:spcPct val="100000"/>
              </a:lnSpc>
              <a:spcBef>
                <a:spcPts val="0"/>
              </a:spcBef>
              <a:buFontTx/>
              <a:buNone/>
              <a:defRPr sz="1200" b="1" i="0" kern="1200" spc="0" baseline="0">
                <a:solidFill>
                  <a:schemeClr val="accent4"/>
                </a:solidFill>
                <a:latin typeface="FS Pimlico" panose="0200050606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pic>
        <p:nvPicPr>
          <p:cNvPr id="6" name="Imagen 5">
            <a:extLst>
              <a:ext uri="{FF2B5EF4-FFF2-40B4-BE49-F238E27FC236}">
                <a16:creationId xmlns:a16="http://schemas.microsoft.com/office/drawing/2014/main" id="{BD911340-0026-754A-9537-FE77A1EEC9BB}"/>
              </a:ext>
            </a:extLst>
          </p:cNvPr>
          <p:cNvPicPr>
            <a:picLocks noChangeAspect="1"/>
          </p:cNvPicPr>
          <p:nvPr userDrawn="1"/>
        </p:nvPicPr>
        <p:blipFill>
          <a:blip r:embed="rId4"/>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61965241"/>
      </p:ext>
    </p:extLst>
  </p:cSld>
  <p:clrMap bg1="lt1" tx1="dk1" bg2="lt2" tx2="dk2" accent1="accent1" accent2="accent2" accent3="accent3" accent4="accent4" accent5="accent5" accent6="accent6" hlink="hlink" folHlink="folHlink"/>
  <p:sldLayoutIdLst>
    <p:sldLayoutId id="2147483679"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750681"/>
      </p:ext>
    </p:extLst>
  </p:cSld>
  <p:clrMap bg1="lt1" tx1="dk1" bg2="lt2" tx2="dk2" accent1="accent1" accent2="accent2" accent3="accent3" accent4="accent4" accent5="accent5" accent6="accent6" hlink="hlink" folHlink="folHlink"/>
  <p:sldLayoutIdLst>
    <p:sldLayoutId id="2147483660" r:id="rId1"/>
    <p:sldLayoutId id="2147483681" r:id="rId2"/>
    <p:sldLayoutId id="2147483686" r:id="rId3"/>
    <p:sldLayoutId id="2147483687" r:id="rId4"/>
    <p:sldLayoutId id="2147483714" r:id="rId5"/>
    <p:sldLayoutId id="2147483682" r:id="rId6"/>
    <p:sldLayoutId id="2147483693" r:id="rId7"/>
    <p:sldLayoutId id="214748371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6684"/>
      </p:ext>
    </p:extLst>
  </p:cSld>
  <p:clrMap bg1="lt1" tx1="dk1" bg2="lt2" tx2="dk2" accent1="accent1" accent2="accent2" accent3="accent3" accent4="accent4" accent5="accent5" accent6="accent6" hlink="hlink" folHlink="folHlink"/>
  <p:sldLayoutIdLst>
    <p:sldLayoutId id="2147483688" r:id="rId1"/>
    <p:sldLayoutId id="2147483702" r:id="rId2"/>
    <p:sldLayoutId id="2147483703" r:id="rId3"/>
    <p:sldLayoutId id="2147483704" r:id="rId4"/>
    <p:sldLayoutId id="2147483705" r:id="rId5"/>
    <p:sldLayoutId id="2147483715" r:id="rId6"/>
    <p:sldLayoutId id="21474837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566802-47B6-F549-9BF7-2A9DEA23E589}"/>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9325419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4E33C133-BD73-224B-A64D-6AFAC7361EFF}"/>
              </a:ext>
            </a:extLst>
          </p:cNvPr>
          <p:cNvSpPr>
            <a:spLocks noGrp="1"/>
          </p:cNvSpPr>
          <p:nvPr>
            <p:ph type="body" sz="quarter" idx="10"/>
          </p:nvPr>
        </p:nvSpPr>
        <p:spPr>
          <a:xfrm>
            <a:off x="446893" y="325097"/>
            <a:ext cx="10942366" cy="902393"/>
          </a:xfrm>
        </p:spPr>
        <p:txBody>
          <a:bodyPr/>
          <a:lstStyle/>
          <a:p>
            <a:r>
              <a:rPr lang="es-ES" dirty="0"/>
              <a:t>08MIAR-Aprendizaje por refuerzo</a:t>
            </a:r>
          </a:p>
        </p:txBody>
      </p:sp>
      <p:sp>
        <p:nvSpPr>
          <p:cNvPr id="5" name="Marcador de texto 4">
            <a:extLst>
              <a:ext uri="{FF2B5EF4-FFF2-40B4-BE49-F238E27FC236}">
                <a16:creationId xmlns:a16="http://schemas.microsoft.com/office/drawing/2014/main" id="{4EB18A46-7F52-A144-A46A-B18221AE0C68}"/>
              </a:ext>
            </a:extLst>
          </p:cNvPr>
          <p:cNvSpPr>
            <a:spLocks noGrp="1"/>
          </p:cNvSpPr>
          <p:nvPr>
            <p:ph type="body" sz="quarter" idx="11"/>
          </p:nvPr>
        </p:nvSpPr>
        <p:spPr>
          <a:xfrm>
            <a:off x="446892" y="1264063"/>
            <a:ext cx="9702947" cy="1053624"/>
          </a:xfrm>
        </p:spPr>
        <p:txBody>
          <a:bodyPr/>
          <a:lstStyle/>
          <a:p>
            <a:r>
              <a:rPr lang="es-ES" sz="2800" b="1" dirty="0"/>
              <a:t>Sesión 10 – Algoritmos basados en modelo</a:t>
            </a:r>
          </a:p>
          <a:p>
            <a:r>
              <a:rPr lang="es-ES" sz="2000" b="1" dirty="0"/>
              <a:t>Curso Abril 23/24</a:t>
            </a:r>
          </a:p>
          <a:p>
            <a:endParaRPr lang="es-ES" dirty="0"/>
          </a:p>
        </p:txBody>
      </p:sp>
    </p:spTree>
    <p:extLst>
      <p:ext uri="{BB962C8B-B14F-4D97-AF65-F5344CB8AC3E}">
        <p14:creationId xmlns:p14="http://schemas.microsoft.com/office/powerpoint/2010/main" val="230662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sz="2000" b="1" i="1" dirty="0" err="1">
                <a:latin typeface="ArialMT"/>
              </a:rPr>
              <a:t>Model</a:t>
            </a:r>
            <a:r>
              <a:rPr lang="es-ES" sz="2000" b="1" i="1" dirty="0">
                <a:latin typeface="ArialMT"/>
              </a:rPr>
              <a:t> </a:t>
            </a:r>
            <a:r>
              <a:rPr lang="es-ES" sz="2000" b="1" i="1" dirty="0" err="1">
                <a:latin typeface="ArialMT"/>
              </a:rPr>
              <a:t>based</a:t>
            </a:r>
            <a:r>
              <a:rPr lang="es-ES" sz="2000" b="1" i="1" dirty="0">
                <a:latin typeface="ArialMT"/>
              </a:rPr>
              <a:t>: </a:t>
            </a:r>
            <a:r>
              <a:rPr lang="es-ES" sz="2000" b="1" dirty="0">
                <a:latin typeface="ArialMT"/>
              </a:rPr>
              <a:t>Modelo conocido vs. Modelo desconocido</a:t>
            </a:r>
            <a:endParaRPr lang="es-ES" sz="2000" b="1"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sz="1800" b="0" i="1" u="none" strike="noStrike" baseline="0" dirty="0" err="1">
                <a:latin typeface="ArialMT"/>
              </a:rPr>
              <a:t>Planning</a:t>
            </a:r>
            <a:r>
              <a:rPr lang="es-ES" sz="1800" b="0" i="1" u="none" strike="noStrike" baseline="0" dirty="0">
                <a:latin typeface="ArialMT"/>
              </a:rPr>
              <a:t> &amp; </a:t>
            </a:r>
            <a:r>
              <a:rPr lang="es-ES" sz="1800" b="0" i="1" u="none" strike="noStrike" baseline="0" dirty="0" err="1">
                <a:latin typeface="ArialMT"/>
              </a:rPr>
              <a:t>Learning</a:t>
            </a:r>
            <a:endParaRPr lang="es-ES" sz="1800" b="0"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30078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r>
              <a:rPr lang="es-ES" sz="2400" b="1" i="1" dirty="0" err="1">
                <a:latin typeface="ArialMT"/>
              </a:rPr>
              <a:t>Model</a:t>
            </a:r>
            <a:r>
              <a:rPr lang="es-ES" sz="2400" b="1" i="1" dirty="0">
                <a:latin typeface="ArialMT"/>
              </a:rPr>
              <a:t> </a:t>
            </a:r>
            <a:r>
              <a:rPr lang="es-ES" sz="2400" b="1" i="1" dirty="0" err="1">
                <a:latin typeface="ArialMT"/>
              </a:rPr>
              <a:t>based</a:t>
            </a:r>
            <a:r>
              <a:rPr lang="es-ES" sz="2400" b="1" i="1" dirty="0">
                <a:latin typeface="ArialMT"/>
              </a:rPr>
              <a:t>: </a:t>
            </a:r>
            <a:r>
              <a:rPr lang="es-ES" sz="2400" b="1" dirty="0">
                <a:latin typeface="ArialMT"/>
              </a:rPr>
              <a:t>Modelo conocido vs. Modelo desconocido</a:t>
            </a:r>
            <a:endParaRPr lang="es-ES" sz="2400" b="1"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6110262" y="2262991"/>
            <a:ext cx="5532120" cy="3416320"/>
          </a:xfrm>
          <a:prstGeom prst="rect">
            <a:avLst/>
          </a:prstGeom>
          <a:noFill/>
        </p:spPr>
        <p:txBody>
          <a:bodyPr wrap="square">
            <a:spAutoFit/>
          </a:bodyPr>
          <a:lstStyle/>
          <a:p>
            <a:pPr algn="just"/>
            <a:r>
              <a:rPr lang="es-ES" sz="1800" b="0" i="0" u="none" strike="noStrike" baseline="0" dirty="0">
                <a:solidFill>
                  <a:srgbClr val="595959"/>
                </a:solidFill>
                <a:latin typeface="ArialMT"/>
              </a:rPr>
              <a:t>Cuando hablamos de soluciones basadas en modelo podemos encontrarnos en dos situaciones diferentes: que el </a:t>
            </a:r>
            <a:r>
              <a:rPr lang="es-ES" sz="1800" b="1" i="0" u="none" strike="noStrike" baseline="0" dirty="0">
                <a:solidFill>
                  <a:srgbClr val="595959"/>
                </a:solidFill>
                <a:latin typeface="ArialMT"/>
              </a:rPr>
              <a:t>modelo sea conocido o no</a:t>
            </a:r>
            <a:r>
              <a:rPr lang="es-ES" sz="1800" b="0" i="0" u="none" strike="noStrike" baseline="0" dirty="0">
                <a:solidFill>
                  <a:srgbClr val="595959"/>
                </a:solidFill>
                <a:latin typeface="ArialMT"/>
              </a:rPr>
              <a:t>.</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Si el modelo es </a:t>
            </a:r>
            <a:r>
              <a:rPr lang="es-ES" sz="1800" b="1" i="0" u="none" strike="noStrike" baseline="0" dirty="0">
                <a:solidFill>
                  <a:srgbClr val="595959"/>
                </a:solidFill>
                <a:latin typeface="ArialMT"/>
              </a:rPr>
              <a:t>conocido</a:t>
            </a:r>
            <a:r>
              <a:rPr lang="es-ES" sz="1800" b="0" i="0" u="none" strike="noStrike" baseline="0" dirty="0">
                <a:solidFill>
                  <a:srgbClr val="595959"/>
                </a:solidFill>
                <a:latin typeface="ArialMT"/>
              </a:rPr>
              <a:t>, podremos aplicar </a:t>
            </a:r>
            <a:r>
              <a:rPr lang="en-US" sz="1800" b="0" i="0" u="none" strike="noStrike" baseline="0" dirty="0" err="1">
                <a:solidFill>
                  <a:srgbClr val="595959"/>
                </a:solidFill>
                <a:latin typeface="ArialMT"/>
              </a:rPr>
              <a:t>directamente</a:t>
            </a:r>
            <a:r>
              <a:rPr lang="en-US" sz="1800" b="0" i="0" u="none" strike="noStrike" baseline="0" dirty="0">
                <a:solidFill>
                  <a:srgbClr val="595959"/>
                </a:solidFill>
                <a:latin typeface="ArialMT"/>
              </a:rPr>
              <a:t> las </a:t>
            </a:r>
            <a:r>
              <a:rPr lang="en-US" sz="1800" b="0" i="0" u="none" strike="noStrike" baseline="0" dirty="0" err="1">
                <a:solidFill>
                  <a:srgbClr val="595959"/>
                </a:solidFill>
                <a:latin typeface="ArialMT"/>
              </a:rPr>
              <a:t>técnicas</a:t>
            </a:r>
            <a:r>
              <a:rPr lang="en-US" sz="1800" b="0" i="0" u="none" strike="noStrike" baseline="0" dirty="0">
                <a:solidFill>
                  <a:srgbClr val="595959"/>
                </a:solidFill>
                <a:latin typeface="ArialMT"/>
              </a:rPr>
              <a:t> de </a:t>
            </a:r>
            <a:r>
              <a:rPr lang="en-US" sz="1800" b="1" i="0" u="none" strike="noStrike" baseline="0" dirty="0" err="1">
                <a:solidFill>
                  <a:srgbClr val="595959"/>
                </a:solidFill>
                <a:latin typeface="ArialMT"/>
              </a:rPr>
              <a:t>metaheurísticas</a:t>
            </a:r>
            <a:r>
              <a:rPr lang="en-US" dirty="0">
                <a:solidFill>
                  <a:srgbClr val="595959"/>
                </a:solidFill>
                <a:latin typeface="ArialMT"/>
              </a:rPr>
              <a:t> </a:t>
            </a:r>
            <a:r>
              <a:rPr lang="en-US" sz="1800" b="0" i="0" u="none" strike="noStrike" baseline="0" dirty="0">
                <a:solidFill>
                  <a:srgbClr val="595959"/>
                </a:solidFill>
                <a:latin typeface="ArialMT"/>
              </a:rPr>
              <a:t>vistas </a:t>
            </a:r>
            <a:r>
              <a:rPr lang="en-US" sz="1800" b="0" i="0" u="none" strike="noStrike" baseline="0" dirty="0" err="1">
                <a:solidFill>
                  <a:srgbClr val="595959"/>
                </a:solidFill>
                <a:latin typeface="ArialMT"/>
              </a:rPr>
              <a:t>anteriormente</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Si el modelo es </a:t>
            </a:r>
            <a:r>
              <a:rPr lang="es-ES" sz="1800" b="1" i="0" u="none" strike="noStrike" baseline="0" dirty="0">
                <a:solidFill>
                  <a:srgbClr val="595959"/>
                </a:solidFill>
                <a:latin typeface="ArialMT"/>
              </a:rPr>
              <a:t>desconocido</a:t>
            </a:r>
            <a:r>
              <a:rPr lang="es-ES" sz="1800" b="0" i="0" u="none" strike="noStrike" baseline="0" dirty="0">
                <a:solidFill>
                  <a:srgbClr val="595959"/>
                </a:solidFill>
                <a:latin typeface="ArialMT"/>
              </a:rPr>
              <a:t>, tendremos que llevar a cabo un paso previo en la ejecución para aprender o </a:t>
            </a:r>
            <a:r>
              <a:rPr lang="es-ES" sz="1800" b="1" i="0" u="none" strike="noStrike" baseline="0" dirty="0">
                <a:solidFill>
                  <a:srgbClr val="595959"/>
                </a:solidFill>
                <a:latin typeface="ArialMT"/>
              </a:rPr>
              <a:t>aproximar</a:t>
            </a:r>
            <a:r>
              <a:rPr lang="es-ES" sz="1800" b="0" i="0" u="none" strike="noStrike" baseline="0" dirty="0">
                <a:solidFill>
                  <a:srgbClr val="595959"/>
                </a:solidFill>
                <a:latin typeface="ArialMT"/>
              </a:rPr>
              <a:t> de la mejor manera posible </a:t>
            </a:r>
            <a:r>
              <a:rPr lang="en-US" sz="1800" b="0" i="0" u="none" strike="noStrike" baseline="0" dirty="0" err="1">
                <a:solidFill>
                  <a:srgbClr val="595959"/>
                </a:solidFill>
                <a:latin typeface="ArialMT"/>
              </a:rPr>
              <a:t>el</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modelo</a:t>
            </a:r>
            <a:r>
              <a:rPr lang="en-US" sz="1800" b="0" i="0" u="none" strike="noStrike" baseline="0" dirty="0">
                <a:solidFill>
                  <a:srgbClr val="595959"/>
                </a:solidFill>
                <a:latin typeface="ArialMT"/>
              </a:rPr>
              <a:t> del </a:t>
            </a:r>
            <a:r>
              <a:rPr lang="en-US" sz="1800" b="1" i="0" u="none" strike="noStrike" baseline="0" dirty="0" err="1">
                <a:solidFill>
                  <a:srgbClr val="595959"/>
                </a:solidFill>
                <a:latin typeface="ArialMT"/>
              </a:rPr>
              <a:t>entorno</a:t>
            </a:r>
            <a:r>
              <a:rPr lang="en-US" sz="1800" b="0" i="0" u="none" strike="noStrike" baseline="0" dirty="0">
                <a:solidFill>
                  <a:srgbClr val="595959"/>
                </a:solidFill>
                <a:latin typeface="ArialMT"/>
              </a:rPr>
              <a:t>.</a:t>
            </a:r>
            <a:endParaRPr lang="en-US" dirty="0">
              <a:latin typeface="ArialMT"/>
            </a:endParaRPr>
          </a:p>
        </p:txBody>
      </p:sp>
      <p:pic>
        <p:nvPicPr>
          <p:cNvPr id="2" name="Picture 1" descr="A diagram of a model&#10;&#10;Description automatically generated with low confidence">
            <a:extLst>
              <a:ext uri="{FF2B5EF4-FFF2-40B4-BE49-F238E27FC236}">
                <a16:creationId xmlns:a16="http://schemas.microsoft.com/office/drawing/2014/main" id="{0995AB30-F12E-4D97-CC07-588D61311798}"/>
              </a:ext>
            </a:extLst>
          </p:cNvPr>
          <p:cNvPicPr>
            <a:picLocks noChangeAspect="1"/>
          </p:cNvPicPr>
          <p:nvPr/>
        </p:nvPicPr>
        <p:blipFill>
          <a:blip r:embed="rId3"/>
          <a:stretch>
            <a:fillRect/>
          </a:stretch>
        </p:blipFill>
        <p:spPr>
          <a:xfrm>
            <a:off x="549618" y="2623013"/>
            <a:ext cx="4899719" cy="2536734"/>
          </a:xfrm>
          <a:prstGeom prst="rect">
            <a:avLst/>
          </a:prstGeom>
        </p:spPr>
      </p:pic>
    </p:spTree>
    <p:extLst>
      <p:ext uri="{BB962C8B-B14F-4D97-AF65-F5344CB8AC3E}">
        <p14:creationId xmlns:p14="http://schemas.microsoft.com/office/powerpoint/2010/main" val="315862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r>
              <a:rPr lang="es-ES" sz="2400" b="1" i="1" dirty="0" err="1">
                <a:latin typeface="ArialMT"/>
              </a:rPr>
              <a:t>Model</a:t>
            </a:r>
            <a:r>
              <a:rPr lang="es-ES" sz="2400" b="1" i="1" dirty="0">
                <a:latin typeface="ArialMT"/>
              </a:rPr>
              <a:t> </a:t>
            </a:r>
            <a:r>
              <a:rPr lang="es-ES" sz="2400" b="1" i="1" dirty="0" err="1">
                <a:latin typeface="ArialMT"/>
              </a:rPr>
              <a:t>based</a:t>
            </a:r>
            <a:r>
              <a:rPr lang="es-ES" sz="2400" b="1" i="1" dirty="0">
                <a:latin typeface="ArialMT"/>
              </a:rPr>
              <a:t>: </a:t>
            </a:r>
            <a:r>
              <a:rPr lang="es-ES" sz="2400" b="1" dirty="0">
                <a:latin typeface="ArialMT"/>
              </a:rPr>
              <a:t>Modelo conocido vs. Modelo desconocido</a:t>
            </a:r>
            <a:endParaRPr lang="es-ES" sz="2400" b="1"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585323"/>
          </a:xfrm>
          <a:prstGeom prst="rect">
            <a:avLst/>
          </a:prstGeom>
          <a:noFill/>
        </p:spPr>
        <p:txBody>
          <a:bodyPr wrap="square">
            <a:spAutoFit/>
          </a:bodyPr>
          <a:lstStyle/>
          <a:p>
            <a:pPr algn="just"/>
            <a:r>
              <a:rPr lang="es-ES" sz="1800" b="0" i="0" u="none" strike="noStrike" baseline="0" dirty="0">
                <a:solidFill>
                  <a:srgbClr val="595959"/>
                </a:solidFill>
                <a:latin typeface="ArialMT"/>
              </a:rPr>
              <a:t>Como hemos comentado, si el </a:t>
            </a:r>
            <a:r>
              <a:rPr lang="es-ES" sz="1800" b="1" i="0" u="none" strike="noStrike" baseline="0" dirty="0">
                <a:solidFill>
                  <a:srgbClr val="595959"/>
                </a:solidFill>
                <a:latin typeface="ArialMT"/>
              </a:rPr>
              <a:t>modelo es conocido </a:t>
            </a:r>
            <a:r>
              <a:rPr lang="es-ES" sz="1800" b="0" i="0" u="none" strike="noStrike" baseline="0" dirty="0">
                <a:solidFill>
                  <a:srgbClr val="595959"/>
                </a:solidFill>
                <a:latin typeface="ArialMT"/>
              </a:rPr>
              <a:t>entonces podemos utilizar ese conocimiento para enriquecer el proceso de entrenamiento. Esta es la situación típica con </a:t>
            </a:r>
            <a:r>
              <a:rPr lang="es-ES" sz="1800" b="1" i="0" u="none" strike="noStrike" baseline="0" dirty="0">
                <a:solidFill>
                  <a:srgbClr val="595959"/>
                </a:solidFill>
                <a:latin typeface="ArialMT"/>
              </a:rPr>
              <a:t>metaheurísticas, planificación y otras técnicas de optimización</a:t>
            </a:r>
            <a:r>
              <a:rPr lang="es-ES" sz="1800" b="0" i="0" u="none" strike="noStrike" baseline="0" dirty="0">
                <a:solidFill>
                  <a:srgbClr val="595959"/>
                </a:solidFill>
                <a:latin typeface="ArialMT"/>
              </a:rPr>
              <a:t>. Este es también el tipo de ejecución en la que se basan soluciones </a:t>
            </a:r>
            <a:r>
              <a:rPr lang="en-US" sz="1800" b="0" i="0" u="none" strike="noStrike" baseline="0" dirty="0" err="1">
                <a:solidFill>
                  <a:srgbClr val="595959"/>
                </a:solidFill>
                <a:latin typeface="ArialMT"/>
              </a:rPr>
              <a:t>como</a:t>
            </a:r>
            <a:r>
              <a:rPr lang="en-US" sz="1800" b="0" i="0" u="none" strike="noStrike" baseline="0" dirty="0">
                <a:solidFill>
                  <a:srgbClr val="595959"/>
                </a:solidFill>
                <a:latin typeface="ArialMT"/>
              </a:rPr>
              <a:t> </a:t>
            </a:r>
            <a:r>
              <a:rPr lang="en-US" sz="1800" b="1" i="0" u="none" strike="noStrike" baseline="0" dirty="0" err="1">
                <a:solidFill>
                  <a:srgbClr val="595959"/>
                </a:solidFill>
                <a:latin typeface="ArialMT"/>
              </a:rPr>
              <a:t>Alphago</a:t>
            </a:r>
            <a:r>
              <a:rPr lang="en-US" sz="1800" b="1" i="0" u="none" strike="noStrike" baseline="0" dirty="0">
                <a:solidFill>
                  <a:srgbClr val="595959"/>
                </a:solidFill>
                <a:latin typeface="ArialMT"/>
              </a:rPr>
              <a:t> o </a:t>
            </a:r>
            <a:r>
              <a:rPr lang="en-US" sz="1800" b="1" i="0" u="none" strike="noStrike" baseline="0" dirty="0" err="1">
                <a:solidFill>
                  <a:srgbClr val="595959"/>
                </a:solidFill>
                <a:latin typeface="ArialMT"/>
              </a:rPr>
              <a:t>Alphazero</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El elemento principal a tener en cuenta en este tipo de soluciones es la </a:t>
            </a:r>
            <a:r>
              <a:rPr lang="es-ES" sz="1800" b="1" i="0" u="none" strike="noStrike" baseline="0" dirty="0">
                <a:solidFill>
                  <a:srgbClr val="595959"/>
                </a:solidFill>
                <a:latin typeface="ArialMT"/>
              </a:rPr>
              <a:t>capacidad computacional </a:t>
            </a:r>
            <a:r>
              <a:rPr lang="es-ES" sz="1800" b="0" i="0" u="none" strike="noStrike" baseline="0" dirty="0">
                <a:solidFill>
                  <a:srgbClr val="595959"/>
                </a:solidFill>
                <a:latin typeface="ArialMT"/>
              </a:rPr>
              <a:t>necesaria para la implementación. Los ejemplos de </a:t>
            </a:r>
            <a:r>
              <a:rPr lang="es-ES" sz="1800" b="0" i="0" u="none" strike="noStrike" baseline="0" dirty="0" err="1">
                <a:solidFill>
                  <a:srgbClr val="595959"/>
                </a:solidFill>
                <a:latin typeface="ArialMT"/>
              </a:rPr>
              <a:t>Alphago</a:t>
            </a:r>
            <a:r>
              <a:rPr lang="es-ES" sz="1800" b="0" i="0" u="none" strike="noStrike" baseline="0" dirty="0">
                <a:solidFill>
                  <a:srgbClr val="595959"/>
                </a:solidFill>
                <a:latin typeface="ArialMT"/>
              </a:rPr>
              <a:t> y </a:t>
            </a:r>
            <a:r>
              <a:rPr lang="es-ES" sz="1800" b="0" i="0" u="none" strike="noStrike" baseline="0" dirty="0" err="1">
                <a:solidFill>
                  <a:srgbClr val="595959"/>
                </a:solidFill>
                <a:latin typeface="ArialMT"/>
              </a:rPr>
              <a:t>Alphazero</a:t>
            </a:r>
            <a:r>
              <a:rPr lang="es-ES" sz="1800" b="0" i="0" u="none" strike="noStrike" baseline="0" dirty="0">
                <a:solidFill>
                  <a:srgbClr val="595959"/>
                </a:solidFill>
                <a:latin typeface="ArialMT"/>
              </a:rPr>
              <a:t> muestran esta problemática, ya que aunque podamos estimar las transiciones del entorno de una manera precisa, es imposible poder llevar todas las estimaciones posibles en cada momento de la ejecución.</a:t>
            </a:r>
            <a:endParaRPr lang="en-US" dirty="0">
              <a:latin typeface="ArialMT"/>
            </a:endParaRPr>
          </a:p>
        </p:txBody>
      </p:sp>
    </p:spTree>
    <p:extLst>
      <p:ext uri="{BB962C8B-B14F-4D97-AF65-F5344CB8AC3E}">
        <p14:creationId xmlns:p14="http://schemas.microsoft.com/office/powerpoint/2010/main" val="38433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r>
              <a:rPr lang="es-ES" sz="2400" b="1" i="1" dirty="0" err="1">
                <a:latin typeface="ArialMT"/>
              </a:rPr>
              <a:t>Model</a:t>
            </a:r>
            <a:r>
              <a:rPr lang="es-ES" sz="2400" b="1" i="1" dirty="0">
                <a:latin typeface="ArialMT"/>
              </a:rPr>
              <a:t> </a:t>
            </a:r>
            <a:r>
              <a:rPr lang="es-ES" sz="2400" b="1" i="1" dirty="0" err="1">
                <a:latin typeface="ArialMT"/>
              </a:rPr>
              <a:t>based</a:t>
            </a:r>
            <a:r>
              <a:rPr lang="es-ES" sz="2400" b="1" i="1" dirty="0">
                <a:latin typeface="ArialMT"/>
              </a:rPr>
              <a:t>: </a:t>
            </a:r>
            <a:r>
              <a:rPr lang="es-ES" sz="2400" b="1" dirty="0">
                <a:latin typeface="ArialMT"/>
              </a:rPr>
              <a:t>Modelo conocido vs. Modelo desconocido</a:t>
            </a:r>
            <a:endParaRPr lang="es-ES" sz="2400" b="1"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308324"/>
          </a:xfrm>
          <a:prstGeom prst="rect">
            <a:avLst/>
          </a:prstGeom>
          <a:noFill/>
        </p:spPr>
        <p:txBody>
          <a:bodyPr wrap="square">
            <a:spAutoFit/>
          </a:bodyPr>
          <a:lstStyle/>
          <a:p>
            <a:pPr algn="just"/>
            <a:r>
              <a:rPr lang="es-ES" sz="1800" b="0" i="0" u="none" strike="noStrike" baseline="0" dirty="0">
                <a:solidFill>
                  <a:srgbClr val="595959"/>
                </a:solidFill>
                <a:latin typeface="ArialMT"/>
              </a:rPr>
              <a:t>Si el </a:t>
            </a:r>
            <a:r>
              <a:rPr lang="es-ES" sz="1800" b="1" i="0" u="none" strike="noStrike" baseline="0" dirty="0">
                <a:solidFill>
                  <a:srgbClr val="595959"/>
                </a:solidFill>
                <a:latin typeface="ArialMT"/>
              </a:rPr>
              <a:t>modelo es desconocido</a:t>
            </a:r>
            <a:r>
              <a:rPr lang="es-ES" sz="1800" b="0" i="0" u="none" strike="noStrike" baseline="0" dirty="0">
                <a:solidFill>
                  <a:srgbClr val="595959"/>
                </a:solidFill>
                <a:latin typeface="ArialMT"/>
              </a:rPr>
              <a:t>, tendremos que llevar a cabo una </a:t>
            </a:r>
            <a:r>
              <a:rPr lang="es-ES" sz="1800" b="1" i="0" u="none" strike="noStrike" baseline="0" dirty="0">
                <a:solidFill>
                  <a:srgbClr val="595959"/>
                </a:solidFill>
                <a:latin typeface="ArialMT"/>
              </a:rPr>
              <a:t>fase previa de aprendizaje o aproximación</a:t>
            </a:r>
            <a:r>
              <a:rPr lang="es-ES" sz="1800" b="0" i="0" u="none" strike="noStrike" baseline="0" dirty="0">
                <a:solidFill>
                  <a:srgbClr val="595959"/>
                </a:solidFill>
                <a:latin typeface="ArialMT"/>
              </a:rPr>
              <a:t>. Lo común es utilizar un </a:t>
            </a:r>
            <a:r>
              <a:rPr lang="es-ES" sz="1800" b="1" i="0" u="none" strike="noStrike" baseline="0" dirty="0">
                <a:solidFill>
                  <a:srgbClr val="595959"/>
                </a:solidFill>
                <a:latin typeface="ArialMT"/>
              </a:rPr>
              <a:t>enfoque de aprendizaje supervisado/no supervisado</a:t>
            </a:r>
            <a:r>
              <a:rPr lang="es-ES" sz="1800" b="0" i="0" u="none" strike="noStrike" baseline="0" dirty="0">
                <a:solidFill>
                  <a:srgbClr val="595959"/>
                </a:solidFill>
                <a:latin typeface="ArialMT"/>
              </a:rPr>
              <a:t> para crear el modelo del entorno </a:t>
            </a:r>
            <a:r>
              <a:rPr lang="es-ES" sz="1800" b="1" i="0" u="none" strike="noStrike" baseline="0" dirty="0">
                <a:solidFill>
                  <a:srgbClr val="595959"/>
                </a:solidFill>
                <a:latin typeface="ArialMT"/>
              </a:rPr>
              <a:t>utilizando datos recolectados</a:t>
            </a:r>
            <a:r>
              <a:rPr lang="es-ES" sz="1800" b="0" i="0" u="none" strike="noStrike" baseline="0" dirty="0">
                <a:solidFill>
                  <a:srgbClr val="595959"/>
                </a:solidFill>
                <a:latin typeface="ArialMT"/>
              </a:rPr>
              <a:t>. Una vez tengamos esta aproximación, podemos utilizarla en el algoritmo de aprendizaje por refuerzo que deseemos.</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A diferencia del uso de metaheurísticas, este tipo de solución </a:t>
            </a:r>
            <a:r>
              <a:rPr lang="es-ES" sz="1800" b="0" i="0" u="none" strike="noStrike" baseline="0" dirty="0" err="1">
                <a:solidFill>
                  <a:srgbClr val="595959"/>
                </a:solidFill>
                <a:latin typeface="ArialMT"/>
              </a:rPr>
              <a:t>Model-based</a:t>
            </a:r>
            <a:r>
              <a:rPr lang="es-ES" sz="1800" b="0" i="0" u="none" strike="noStrike" baseline="0" dirty="0">
                <a:solidFill>
                  <a:srgbClr val="595959"/>
                </a:solidFill>
                <a:latin typeface="ArialMT"/>
              </a:rPr>
              <a:t> tiene su base en </a:t>
            </a:r>
            <a:r>
              <a:rPr lang="es-ES" sz="1800" b="1" i="0" u="none" strike="noStrike" baseline="0" dirty="0">
                <a:solidFill>
                  <a:srgbClr val="595959"/>
                </a:solidFill>
                <a:latin typeface="ArialMT"/>
              </a:rPr>
              <a:t>algoritmos/procesos basados en gradientes</a:t>
            </a:r>
            <a:r>
              <a:rPr lang="es-ES" sz="1800" b="0" i="0" u="none" strike="noStrike" baseline="0" dirty="0">
                <a:solidFill>
                  <a:srgbClr val="595959"/>
                </a:solidFill>
                <a:latin typeface="ArialMT"/>
              </a:rPr>
              <a:t>, debido a la necesidad de optimizar la representación que se va obteniendo del entorno.</a:t>
            </a:r>
            <a:endParaRPr lang="en-US" dirty="0">
              <a:latin typeface="ArialMT"/>
            </a:endParaRPr>
          </a:p>
        </p:txBody>
      </p:sp>
    </p:spTree>
    <p:extLst>
      <p:ext uri="{BB962C8B-B14F-4D97-AF65-F5344CB8AC3E}">
        <p14:creationId xmlns:p14="http://schemas.microsoft.com/office/powerpoint/2010/main" val="2462909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2000" b="1" i="1" u="none" strike="noStrike" baseline="0" dirty="0" err="1">
                <a:latin typeface="ArialMT"/>
              </a:rPr>
              <a:t>Model</a:t>
            </a:r>
            <a:r>
              <a:rPr lang="es-ES" sz="2000" b="1" i="1" u="none" strike="noStrike" baseline="0" dirty="0">
                <a:latin typeface="ArialMT"/>
              </a:rPr>
              <a:t> </a:t>
            </a:r>
            <a:r>
              <a:rPr lang="es-ES" sz="2000" b="1" i="1" u="none" strike="noStrike" baseline="0" dirty="0" err="1">
                <a:latin typeface="ArialMT"/>
              </a:rPr>
              <a:t>learning</a:t>
            </a:r>
            <a:r>
              <a:rPr lang="es-ES" sz="2000" b="1" i="0" u="none" strike="noStrike" baseline="0" dirty="0">
                <a:latin typeface="ArialMT"/>
              </a:rPr>
              <a:t>: Aspectos principales</a:t>
            </a:r>
          </a:p>
          <a:p>
            <a:pPr algn="l"/>
            <a:endParaRPr lang="es-ES" sz="1800" b="0" i="0" u="none" strike="noStrike" baseline="0" dirty="0">
              <a:latin typeface="ArialMT"/>
            </a:endParaRPr>
          </a:p>
          <a:p>
            <a:pPr algn="l"/>
            <a:r>
              <a:rPr lang="es-ES" sz="1800" b="0" i="1" u="none" strike="noStrike" baseline="0" dirty="0" err="1">
                <a:latin typeface="ArialMT"/>
              </a:rPr>
              <a:t>Planning</a:t>
            </a:r>
            <a:r>
              <a:rPr lang="es-ES" sz="1800" b="0" i="1" u="none" strike="noStrike" baseline="0" dirty="0">
                <a:latin typeface="ArialMT"/>
              </a:rPr>
              <a:t> &amp; </a:t>
            </a:r>
            <a:r>
              <a:rPr lang="es-ES" sz="1800" b="0" i="1" u="none" strike="noStrike" baseline="0" dirty="0" err="1">
                <a:latin typeface="ArialMT"/>
              </a:rPr>
              <a:t>Learning</a:t>
            </a:r>
            <a:endParaRPr lang="es-ES" sz="1800" b="0"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11951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Model</a:t>
            </a:r>
            <a:r>
              <a:rPr lang="es-ES" sz="2400" b="1" i="1" u="none" strike="noStrike" baseline="0" dirty="0">
                <a:latin typeface="ArialMT"/>
              </a:rPr>
              <a:t> </a:t>
            </a:r>
            <a:r>
              <a:rPr lang="es-ES" sz="2400" b="1" i="1" u="none" strike="noStrike" baseline="0" dirty="0" err="1">
                <a:latin typeface="ArialMT"/>
              </a:rPr>
              <a:t>learning</a:t>
            </a:r>
            <a:r>
              <a:rPr lang="es-ES" sz="2400" b="1" i="0" u="none" strike="noStrike" baseline="0" dirty="0">
                <a:latin typeface="ArialMT"/>
              </a:rPr>
              <a:t>: Aspectos principales</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pic>
        <p:nvPicPr>
          <p:cNvPr id="7" name="Picture 6">
            <a:extLst>
              <a:ext uri="{FF2B5EF4-FFF2-40B4-BE49-F238E27FC236}">
                <a16:creationId xmlns:a16="http://schemas.microsoft.com/office/drawing/2014/main" id="{C0F0D904-EE42-D153-ABD9-8020FF44032F}"/>
              </a:ext>
            </a:extLst>
          </p:cNvPr>
          <p:cNvPicPr>
            <a:picLocks noChangeAspect="1"/>
          </p:cNvPicPr>
          <p:nvPr/>
        </p:nvPicPr>
        <p:blipFill>
          <a:blip r:embed="rId2"/>
          <a:stretch>
            <a:fillRect/>
          </a:stretch>
        </p:blipFill>
        <p:spPr>
          <a:xfrm>
            <a:off x="1375498" y="2369213"/>
            <a:ext cx="9441003" cy="2119574"/>
          </a:xfrm>
          <a:prstGeom prst="rect">
            <a:avLst/>
          </a:prstGeom>
        </p:spPr>
      </p:pic>
      <p:sp>
        <p:nvSpPr>
          <p:cNvPr id="10" name="TextBox 9">
            <a:extLst>
              <a:ext uri="{FF2B5EF4-FFF2-40B4-BE49-F238E27FC236}">
                <a16:creationId xmlns:a16="http://schemas.microsoft.com/office/drawing/2014/main" id="{2170690E-6132-4B29-EC1B-71039CF79BDC}"/>
              </a:ext>
            </a:extLst>
          </p:cNvPr>
          <p:cNvSpPr txBox="1"/>
          <p:nvPr/>
        </p:nvSpPr>
        <p:spPr>
          <a:xfrm>
            <a:off x="257464" y="6122354"/>
            <a:ext cx="6097904" cy="276999"/>
          </a:xfrm>
          <a:prstGeom prst="rect">
            <a:avLst/>
          </a:prstGeom>
          <a:noFill/>
        </p:spPr>
        <p:txBody>
          <a:bodyPr wrap="square">
            <a:spAutoFit/>
          </a:bodyPr>
          <a:lstStyle/>
          <a:p>
            <a:r>
              <a:rPr lang="en-US" sz="1200" dirty="0">
                <a:solidFill>
                  <a:schemeClr val="tx2"/>
                </a:solidFill>
              </a:rPr>
              <a:t>https://arxiv.org/pdf/2006.16712.pdf</a:t>
            </a:r>
          </a:p>
        </p:txBody>
      </p:sp>
    </p:spTree>
    <p:extLst>
      <p:ext uri="{BB962C8B-B14F-4D97-AF65-F5344CB8AC3E}">
        <p14:creationId xmlns:p14="http://schemas.microsoft.com/office/powerpoint/2010/main" val="199165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Model</a:t>
            </a:r>
            <a:r>
              <a:rPr lang="es-ES" sz="2400" b="1" i="1" u="none" strike="noStrike" baseline="0" dirty="0">
                <a:latin typeface="ArialMT"/>
              </a:rPr>
              <a:t> </a:t>
            </a:r>
            <a:r>
              <a:rPr lang="es-ES" sz="2400" b="1" i="1" u="none" strike="noStrike" baseline="0" dirty="0" err="1">
                <a:latin typeface="ArialMT"/>
              </a:rPr>
              <a:t>learning</a:t>
            </a:r>
            <a:r>
              <a:rPr lang="es-ES" sz="2400" b="1" i="0" u="none" strike="noStrike" baseline="0" dirty="0">
                <a:latin typeface="ArialMT"/>
              </a:rPr>
              <a:t>: Aspectos principales</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2585323"/>
          </a:xfrm>
          <a:prstGeom prst="rect">
            <a:avLst/>
          </a:prstGeom>
          <a:noFill/>
        </p:spPr>
        <p:txBody>
          <a:bodyPr wrap="square">
            <a:spAutoFit/>
          </a:bodyPr>
          <a:lstStyle/>
          <a:p>
            <a:pPr algn="just"/>
            <a:r>
              <a:rPr lang="es-ES" sz="1800" b="0" i="0" u="none" strike="noStrike" baseline="0" dirty="0">
                <a:solidFill>
                  <a:srgbClr val="595959"/>
                </a:solidFill>
                <a:latin typeface="ArialMT"/>
              </a:rPr>
              <a:t>El primer aspecto a analizar es el tipo de </a:t>
            </a:r>
            <a:r>
              <a:rPr lang="es-ES" sz="1800" b="1" i="0" u="none" strike="noStrike" baseline="0" dirty="0">
                <a:solidFill>
                  <a:srgbClr val="595959"/>
                </a:solidFill>
                <a:latin typeface="ArialMT"/>
              </a:rPr>
              <a:t>modelo que se va a estimar a partir del entorno</a:t>
            </a:r>
            <a:r>
              <a:rPr lang="es-ES" sz="1800" b="0" i="0" u="none" strike="noStrike" baseline="0" dirty="0">
                <a:solidFill>
                  <a:srgbClr val="595959"/>
                </a:solidFill>
                <a:latin typeface="ArialMT"/>
              </a:rPr>
              <a:t>. Podemos </a:t>
            </a:r>
            <a:r>
              <a:rPr lang="en-US" sz="1800" b="0" i="0" u="none" strike="noStrike" baseline="0" dirty="0" err="1">
                <a:solidFill>
                  <a:srgbClr val="595959"/>
                </a:solidFill>
                <a:latin typeface="ArialMT"/>
              </a:rPr>
              <a:t>encontrar</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tres</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tipos</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principales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endParaRPr lang="en-US" dirty="0">
              <a:solidFill>
                <a:srgbClr val="595959"/>
              </a:solidFill>
              <a:latin typeface="ArialMT"/>
            </a:endParaRPr>
          </a:p>
          <a:p>
            <a:pPr marL="342900" indent="-342900" algn="just">
              <a:buAutoNum type="arabicParenR"/>
            </a:pPr>
            <a:r>
              <a:rPr lang="en-US" dirty="0" err="1">
                <a:solidFill>
                  <a:srgbClr val="595959"/>
                </a:solidFill>
                <a:latin typeface="ArialMT"/>
              </a:rPr>
              <a:t>Modelo</a:t>
            </a:r>
            <a:r>
              <a:rPr lang="en-US" dirty="0">
                <a:solidFill>
                  <a:srgbClr val="595959"/>
                </a:solidFill>
                <a:latin typeface="ArialMT"/>
              </a:rPr>
              <a:t> forward</a:t>
            </a:r>
          </a:p>
          <a:p>
            <a:pPr marL="342900" indent="-342900" algn="just">
              <a:buAutoNum type="arabicParenR"/>
            </a:pPr>
            <a:endParaRPr lang="en-US" dirty="0">
              <a:solidFill>
                <a:srgbClr val="595959"/>
              </a:solidFill>
              <a:latin typeface="ArialMT"/>
            </a:endParaRPr>
          </a:p>
          <a:p>
            <a:pPr marL="342900" indent="-342900" algn="just">
              <a:buAutoNum type="arabicParenR"/>
            </a:pPr>
            <a:r>
              <a:rPr lang="en-US" dirty="0" err="1">
                <a:solidFill>
                  <a:srgbClr val="595959"/>
                </a:solidFill>
                <a:latin typeface="ArialMT"/>
              </a:rPr>
              <a:t>Modelo</a:t>
            </a:r>
            <a:r>
              <a:rPr lang="en-US" dirty="0">
                <a:solidFill>
                  <a:srgbClr val="595959"/>
                </a:solidFill>
                <a:latin typeface="ArialMT"/>
              </a:rPr>
              <a:t> backward</a:t>
            </a:r>
          </a:p>
          <a:p>
            <a:pPr marL="342900" indent="-342900" algn="just">
              <a:buAutoNum type="arabicParenR"/>
            </a:pPr>
            <a:endParaRPr lang="en-US" dirty="0">
              <a:solidFill>
                <a:srgbClr val="595959"/>
              </a:solidFill>
              <a:latin typeface="ArialMT"/>
            </a:endParaRPr>
          </a:p>
          <a:p>
            <a:pPr marL="342900" indent="-342900" algn="just">
              <a:buAutoNum type="arabicParenR"/>
            </a:pPr>
            <a:r>
              <a:rPr lang="en-US" dirty="0" err="1">
                <a:solidFill>
                  <a:srgbClr val="595959"/>
                </a:solidFill>
                <a:latin typeface="ArialMT"/>
              </a:rPr>
              <a:t>Modelo</a:t>
            </a:r>
            <a:r>
              <a:rPr lang="en-US" dirty="0">
                <a:solidFill>
                  <a:srgbClr val="595959"/>
                </a:solidFill>
                <a:latin typeface="ArialMT"/>
              </a:rPr>
              <a:t> </a:t>
            </a:r>
            <a:r>
              <a:rPr lang="en-US" dirty="0" err="1">
                <a:solidFill>
                  <a:srgbClr val="595959"/>
                </a:solidFill>
                <a:latin typeface="ArialMT"/>
              </a:rPr>
              <a:t>inverso</a:t>
            </a:r>
            <a:endParaRPr lang="en-US" dirty="0">
              <a:latin typeface="ArialMT"/>
            </a:endParaRPr>
          </a:p>
        </p:txBody>
      </p:sp>
      <p:pic>
        <p:nvPicPr>
          <p:cNvPr id="6" name="Picture 5">
            <a:extLst>
              <a:ext uri="{FF2B5EF4-FFF2-40B4-BE49-F238E27FC236}">
                <a16:creationId xmlns:a16="http://schemas.microsoft.com/office/drawing/2014/main" id="{55F245D7-856C-EFBA-623B-5E4B1FEDC604}"/>
              </a:ext>
            </a:extLst>
          </p:cNvPr>
          <p:cNvPicPr>
            <a:picLocks noChangeAspect="1"/>
          </p:cNvPicPr>
          <p:nvPr/>
        </p:nvPicPr>
        <p:blipFill>
          <a:blip r:embed="rId3"/>
          <a:stretch>
            <a:fillRect/>
          </a:stretch>
        </p:blipFill>
        <p:spPr>
          <a:xfrm>
            <a:off x="3270742" y="2644057"/>
            <a:ext cx="2038635" cy="1686160"/>
          </a:xfrm>
          <a:prstGeom prst="rect">
            <a:avLst/>
          </a:prstGeom>
        </p:spPr>
      </p:pic>
    </p:spTree>
    <p:extLst>
      <p:ext uri="{BB962C8B-B14F-4D97-AF65-F5344CB8AC3E}">
        <p14:creationId xmlns:p14="http://schemas.microsoft.com/office/powerpoint/2010/main" val="2390967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Model</a:t>
            </a:r>
            <a:r>
              <a:rPr lang="es-ES" sz="2400" b="1" i="1" u="none" strike="noStrike" baseline="0" dirty="0">
                <a:latin typeface="ArialMT"/>
              </a:rPr>
              <a:t> </a:t>
            </a:r>
            <a:r>
              <a:rPr lang="es-ES" sz="2400" b="1" i="1" u="none" strike="noStrike" baseline="0" dirty="0" err="1">
                <a:latin typeface="ArialMT"/>
              </a:rPr>
              <a:t>learning</a:t>
            </a:r>
            <a:r>
              <a:rPr lang="es-ES" sz="2400" b="1" i="0" u="none" strike="noStrike" baseline="0" dirty="0">
                <a:latin typeface="ArialMT"/>
              </a:rPr>
              <a:t>: Aspectos principales</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1200329"/>
          </a:xfrm>
          <a:prstGeom prst="rect">
            <a:avLst/>
          </a:prstGeom>
          <a:noFill/>
        </p:spPr>
        <p:txBody>
          <a:bodyPr wrap="square">
            <a:spAutoFit/>
          </a:bodyPr>
          <a:lstStyle/>
          <a:p>
            <a:pPr algn="just"/>
            <a:r>
              <a:rPr lang="es-ES" sz="1800" b="0" i="0" u="none" strike="noStrike" baseline="0" dirty="0">
                <a:solidFill>
                  <a:srgbClr val="595959"/>
                </a:solidFill>
                <a:latin typeface="ArialMT"/>
              </a:rPr>
              <a:t>Las </a:t>
            </a:r>
            <a:r>
              <a:rPr lang="es-ES" sz="1800" b="1" i="0" u="none" strike="noStrike" baseline="0" dirty="0">
                <a:solidFill>
                  <a:srgbClr val="595959"/>
                </a:solidFill>
                <a:latin typeface="ArialMT"/>
              </a:rPr>
              <a:t>observaciones parciales </a:t>
            </a:r>
            <a:r>
              <a:rPr lang="es-ES" sz="1800" b="0" i="0" u="none" strike="noStrike" baseline="0" dirty="0">
                <a:solidFill>
                  <a:srgbClr val="595959"/>
                </a:solidFill>
                <a:latin typeface="ArialMT"/>
              </a:rPr>
              <a:t>se refieren a cuando la </a:t>
            </a:r>
            <a:r>
              <a:rPr lang="es-ES" sz="1800" b="1" i="0" u="none" strike="noStrike" baseline="0" dirty="0">
                <a:solidFill>
                  <a:srgbClr val="595959"/>
                </a:solidFill>
                <a:latin typeface="ArialMT"/>
              </a:rPr>
              <a:t>información</a:t>
            </a:r>
            <a:r>
              <a:rPr lang="es-ES" sz="1800" b="0" i="0" u="none" strike="noStrike" baseline="0" dirty="0">
                <a:solidFill>
                  <a:srgbClr val="595959"/>
                </a:solidFill>
                <a:latin typeface="ArialMT"/>
              </a:rPr>
              <a:t> disponible en una observación </a:t>
            </a:r>
            <a:r>
              <a:rPr lang="es-ES" sz="1800" b="1" i="0" u="none" strike="noStrike" baseline="0" dirty="0">
                <a:solidFill>
                  <a:srgbClr val="595959"/>
                </a:solidFill>
                <a:latin typeface="ArialMT"/>
              </a:rPr>
              <a:t>no es completa</a:t>
            </a:r>
            <a:r>
              <a:rPr lang="es-ES" sz="1800" b="0" i="0" u="none" strike="noStrike" baseline="0" dirty="0">
                <a:solidFill>
                  <a:srgbClr val="595959"/>
                </a:solidFill>
                <a:latin typeface="ArialMT"/>
              </a:rPr>
              <a:t>. Es una situación muy típica que puede ocurrir por la propia naturaleza del problema. Algunas formas de suavizar esta situación son:</a:t>
            </a:r>
            <a:endParaRPr lang="en-US" sz="1800" b="0" i="0" u="none" strike="noStrike" baseline="0" dirty="0">
              <a:solidFill>
                <a:srgbClr val="595959"/>
              </a:solidFill>
              <a:latin typeface="ArialMT"/>
            </a:endParaRPr>
          </a:p>
          <a:p>
            <a:pPr algn="just"/>
            <a:endParaRPr lang="en-US" dirty="0">
              <a:solidFill>
                <a:srgbClr val="595959"/>
              </a:solidFill>
              <a:latin typeface="ArialMT"/>
            </a:endParaRPr>
          </a:p>
        </p:txBody>
      </p:sp>
      <p:pic>
        <p:nvPicPr>
          <p:cNvPr id="7" name="Picture 6" descr="A diagram of rectangles and rectangles&#10;&#10;Description automatically generated">
            <a:extLst>
              <a:ext uri="{FF2B5EF4-FFF2-40B4-BE49-F238E27FC236}">
                <a16:creationId xmlns:a16="http://schemas.microsoft.com/office/drawing/2014/main" id="{726CC3A3-8832-A03B-15CD-6628A0F01224}"/>
              </a:ext>
            </a:extLst>
          </p:cNvPr>
          <p:cNvPicPr>
            <a:picLocks noChangeAspect="1"/>
          </p:cNvPicPr>
          <p:nvPr/>
        </p:nvPicPr>
        <p:blipFill>
          <a:blip r:embed="rId3"/>
          <a:stretch>
            <a:fillRect/>
          </a:stretch>
        </p:blipFill>
        <p:spPr>
          <a:xfrm>
            <a:off x="1386636" y="3089332"/>
            <a:ext cx="8936182" cy="2254827"/>
          </a:xfrm>
          <a:prstGeom prst="rect">
            <a:avLst/>
          </a:prstGeom>
        </p:spPr>
      </p:pic>
    </p:spTree>
    <p:extLst>
      <p:ext uri="{BB962C8B-B14F-4D97-AF65-F5344CB8AC3E}">
        <p14:creationId xmlns:p14="http://schemas.microsoft.com/office/powerpoint/2010/main" val="14796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Model</a:t>
            </a:r>
            <a:r>
              <a:rPr lang="es-ES" sz="2400" b="1" i="1" u="none" strike="noStrike" baseline="0" dirty="0">
                <a:latin typeface="ArialMT"/>
              </a:rPr>
              <a:t> </a:t>
            </a:r>
            <a:r>
              <a:rPr lang="es-ES" sz="2400" b="1" i="1" u="none" strike="noStrike" baseline="0" dirty="0" err="1">
                <a:latin typeface="ArialMT"/>
              </a:rPr>
              <a:t>learning</a:t>
            </a:r>
            <a:r>
              <a:rPr lang="es-ES" sz="2400" b="1" i="0" u="none" strike="noStrike" baseline="0" dirty="0">
                <a:latin typeface="ArialMT"/>
              </a:rPr>
              <a:t>: Aspectos principales</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4" name="TextBox 3">
            <a:extLst>
              <a:ext uri="{FF2B5EF4-FFF2-40B4-BE49-F238E27FC236}">
                <a16:creationId xmlns:a16="http://schemas.microsoft.com/office/drawing/2014/main" id="{58FAA636-2211-E339-41B2-18D0671F9BCE}"/>
              </a:ext>
            </a:extLst>
          </p:cNvPr>
          <p:cNvSpPr txBox="1"/>
          <p:nvPr/>
        </p:nvSpPr>
        <p:spPr>
          <a:xfrm>
            <a:off x="531846" y="2407564"/>
            <a:ext cx="10851502" cy="1754326"/>
          </a:xfrm>
          <a:prstGeom prst="rect">
            <a:avLst/>
          </a:prstGeom>
          <a:noFill/>
        </p:spPr>
        <p:txBody>
          <a:bodyPr wrap="square">
            <a:spAutoFit/>
          </a:bodyPr>
          <a:lstStyle/>
          <a:p>
            <a:pPr algn="just"/>
            <a:r>
              <a:rPr lang="es-ES" sz="1800" b="0" i="0" u="none" strike="noStrike" baseline="0" dirty="0">
                <a:solidFill>
                  <a:srgbClr val="595959"/>
                </a:solidFill>
                <a:latin typeface="ArialMT"/>
              </a:rPr>
              <a:t>Uno de los </a:t>
            </a:r>
            <a:r>
              <a:rPr lang="es-ES" sz="1800" b="1" i="0" u="none" strike="noStrike" baseline="0" dirty="0">
                <a:solidFill>
                  <a:srgbClr val="595959"/>
                </a:solidFill>
                <a:latin typeface="ArialMT"/>
              </a:rPr>
              <a:t>puntos más críticos</a:t>
            </a:r>
            <a:r>
              <a:rPr lang="es-ES" sz="1800" b="0" i="0" u="none" strike="noStrike" baseline="0" dirty="0">
                <a:solidFill>
                  <a:srgbClr val="595959"/>
                </a:solidFill>
                <a:latin typeface="ArialMT"/>
              </a:rPr>
              <a:t> cuando se aproxima el modelo de un entorno es la </a:t>
            </a:r>
            <a:r>
              <a:rPr lang="es-ES" sz="1800" b="1" i="0" u="none" strike="noStrike" baseline="0" dirty="0">
                <a:solidFill>
                  <a:srgbClr val="595959"/>
                </a:solidFill>
                <a:latin typeface="ArialMT"/>
              </a:rPr>
              <a:t>abstracción de los estados</a:t>
            </a:r>
            <a:r>
              <a:rPr lang="es-ES" dirty="0">
                <a:solidFill>
                  <a:srgbClr val="595959"/>
                </a:solidFill>
                <a:latin typeface="ArialMT"/>
              </a:rPr>
              <a:t>. Debido a la alta carga de información de este tipo de problemas, </a:t>
            </a:r>
            <a:r>
              <a:rPr lang="es-ES" b="1" dirty="0">
                <a:solidFill>
                  <a:srgbClr val="595959"/>
                </a:solidFill>
                <a:latin typeface="ArialMT"/>
              </a:rPr>
              <a:t>el modelo del entorno siempre va a ser una represe</a:t>
            </a:r>
            <a:r>
              <a:rPr lang="es-ES" sz="1800" b="1" i="0" u="none" strike="noStrike" baseline="0" dirty="0">
                <a:solidFill>
                  <a:srgbClr val="595959"/>
                </a:solidFill>
                <a:latin typeface="ArialMT"/>
              </a:rPr>
              <a:t>ntación del mismo</a:t>
            </a:r>
            <a:r>
              <a:rPr lang="es-ES" sz="1800" b="0" i="0" u="none" strike="noStrike" baseline="0" dirty="0">
                <a:solidFill>
                  <a:srgbClr val="595959"/>
                </a:solidFill>
                <a:latin typeface="ArialMT"/>
              </a:rPr>
              <a:t>.</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Normalmente, esta representación va asociada a algún método o proceso de abstracción, desde una reducción de dimensionalidades hasta el uso de alguna </a:t>
            </a:r>
            <a:r>
              <a:rPr lang="es-ES" sz="1800" b="1" i="0" u="none" strike="noStrike" baseline="0" dirty="0">
                <a:solidFill>
                  <a:srgbClr val="595959"/>
                </a:solidFill>
                <a:latin typeface="ArialMT"/>
              </a:rPr>
              <a:t>arquitectura de Deep </a:t>
            </a:r>
            <a:r>
              <a:rPr lang="es-ES" sz="1800" b="1" i="0" u="none" strike="noStrike" baseline="0" dirty="0" err="1">
                <a:solidFill>
                  <a:srgbClr val="595959"/>
                </a:solidFill>
                <a:latin typeface="ArialMT"/>
              </a:rPr>
              <a:t>Learning</a:t>
            </a:r>
            <a:r>
              <a:rPr lang="es-ES" sz="1800" b="0" i="0" u="none" strike="noStrike" baseline="0" dirty="0">
                <a:solidFill>
                  <a:srgbClr val="595959"/>
                </a:solidFill>
                <a:latin typeface="ArialMT"/>
              </a:rPr>
              <a:t>.</a:t>
            </a:r>
            <a:endParaRPr lang="en-US" dirty="0">
              <a:latin typeface="ArialMT"/>
            </a:endParaRPr>
          </a:p>
        </p:txBody>
      </p:sp>
    </p:spTree>
    <p:extLst>
      <p:ext uri="{BB962C8B-B14F-4D97-AF65-F5344CB8AC3E}">
        <p14:creationId xmlns:p14="http://schemas.microsoft.com/office/powerpoint/2010/main" val="1957290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Model</a:t>
            </a:r>
            <a:r>
              <a:rPr lang="es-ES" sz="2400" b="1" i="1" u="none" strike="noStrike" baseline="0" dirty="0">
                <a:latin typeface="ArialMT"/>
              </a:rPr>
              <a:t> </a:t>
            </a:r>
            <a:r>
              <a:rPr lang="es-ES" sz="2400" b="1" i="1" u="none" strike="noStrike" baseline="0" dirty="0" err="1">
                <a:latin typeface="ArialMT"/>
              </a:rPr>
              <a:t>learning</a:t>
            </a:r>
            <a:r>
              <a:rPr lang="es-ES" sz="2400" b="1" i="0" u="none" strike="noStrike" baseline="0" dirty="0">
                <a:latin typeface="ArialMT"/>
              </a:rPr>
              <a:t>: Aspectos principales</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3416320"/>
          </a:xfrm>
          <a:prstGeom prst="rect">
            <a:avLst/>
          </a:prstGeom>
          <a:noFill/>
        </p:spPr>
        <p:txBody>
          <a:bodyPr wrap="square">
            <a:spAutoFit/>
          </a:bodyPr>
          <a:lstStyle/>
          <a:p>
            <a:pPr algn="just"/>
            <a:r>
              <a:rPr lang="es-ES" sz="1800" b="0" i="0" u="none" strike="noStrike" baseline="0" dirty="0">
                <a:solidFill>
                  <a:srgbClr val="595959"/>
                </a:solidFill>
                <a:latin typeface="ArialMT"/>
              </a:rPr>
              <a:t>Otros aspectos analizados en el artículo de referencia son la </a:t>
            </a:r>
            <a:r>
              <a:rPr lang="es-ES" sz="1800" b="1" i="0" u="none" strike="noStrike" baseline="0" dirty="0">
                <a:solidFill>
                  <a:srgbClr val="595959"/>
                </a:solidFill>
                <a:latin typeface="ArialMT"/>
              </a:rPr>
              <a:t>incertidumbre, la aleatoriedad o la </a:t>
            </a:r>
            <a:r>
              <a:rPr lang="en-US" sz="1800" b="1" i="0" u="none" strike="noStrike" baseline="0" dirty="0" err="1">
                <a:solidFill>
                  <a:srgbClr val="595959"/>
                </a:solidFill>
                <a:latin typeface="ArialMT"/>
              </a:rPr>
              <a:t>estacionalidad</a:t>
            </a:r>
            <a:r>
              <a:rPr lang="en-US" sz="1800" b="1" i="0" u="none" strike="noStrike" baseline="0" dirty="0">
                <a:solidFill>
                  <a:srgbClr val="595959"/>
                </a:solidFill>
                <a:latin typeface="ArialMT"/>
              </a:rPr>
              <a:t> de </a:t>
            </a:r>
            <a:r>
              <a:rPr lang="en-US" sz="1800" b="1" i="0" u="none" strike="noStrike" baseline="0" dirty="0" err="1">
                <a:solidFill>
                  <a:srgbClr val="595959"/>
                </a:solidFill>
                <a:latin typeface="ArialMT"/>
              </a:rPr>
              <a:t>los</a:t>
            </a:r>
            <a:r>
              <a:rPr lang="en-US" sz="1800" b="1" i="0" u="none" strike="noStrike" baseline="0" dirty="0">
                <a:solidFill>
                  <a:srgbClr val="595959"/>
                </a:solidFill>
                <a:latin typeface="ArialMT"/>
              </a:rPr>
              <a:t> </a:t>
            </a:r>
            <a:r>
              <a:rPr lang="en-US" sz="1800" b="1" i="0" u="none" strike="noStrike" baseline="0" dirty="0" err="1">
                <a:solidFill>
                  <a:srgbClr val="595959"/>
                </a:solidFill>
                <a:latin typeface="ArialMT"/>
              </a:rPr>
              <a:t>datos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i="0" u="none" strike="noStrike" baseline="0" dirty="0">
                <a:solidFill>
                  <a:srgbClr val="595959"/>
                </a:solidFill>
                <a:latin typeface="ArialMT"/>
              </a:rPr>
              <a:t>Incertidumbre y aleatoriedad </a:t>
            </a:r>
            <a:r>
              <a:rPr lang="es-ES" sz="1800" b="0" i="0" u="none" strike="noStrike" baseline="0" dirty="0">
                <a:solidFill>
                  <a:srgbClr val="595959"/>
                </a:solidFill>
                <a:latin typeface="ArialMT"/>
              </a:rPr>
              <a:t>son conceptos que están muy relacionados entre sí, ya que la </a:t>
            </a:r>
            <a:r>
              <a:rPr lang="es-ES" sz="1800" i="0" u="none" strike="noStrike" baseline="0" dirty="0">
                <a:solidFill>
                  <a:srgbClr val="595959"/>
                </a:solidFill>
                <a:latin typeface="ArialMT"/>
              </a:rPr>
              <a:t>incertidumbre trata la falta de información en los datos para aproximar un modelo preciso, mientras que la aleatoriedad trata la propia naturaleza estocástica del proceso que se está modelando</a:t>
            </a:r>
            <a:r>
              <a:rPr lang="es-ES" sz="1800" b="0" i="0" u="none" strike="noStrike" baseline="0" dirty="0">
                <a:solidFill>
                  <a:srgbClr val="595959"/>
                </a:solidFill>
                <a:latin typeface="ArialMT"/>
              </a:rPr>
              <a:t>. La aleatoriedad siempre va a estar presente mientras que la incertidumbre se podría disminuir teniendo </a:t>
            </a:r>
            <a:r>
              <a:rPr lang="en-US" sz="1800" b="0" i="0" u="none" strike="noStrike" baseline="0" dirty="0" err="1">
                <a:solidFill>
                  <a:srgbClr val="595959"/>
                </a:solidFill>
                <a:latin typeface="ArialMT"/>
              </a:rPr>
              <a:t>más</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datos</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disponibles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La estacionalidad se refiere a si cambian las funciones de transición o recompensa a lo largo del tiempo. Estos cambios, si no son percibidos por el agente, pueden conllevar a que la solución se desgaste con el paso del tiempo.</a:t>
            </a:r>
            <a:endParaRPr lang="en-US" dirty="0">
              <a:solidFill>
                <a:srgbClr val="595959"/>
              </a:solidFill>
              <a:latin typeface="ArialMT"/>
            </a:endParaRPr>
          </a:p>
        </p:txBody>
      </p:sp>
    </p:spTree>
    <p:extLst>
      <p:ext uri="{BB962C8B-B14F-4D97-AF65-F5344CB8AC3E}">
        <p14:creationId xmlns:p14="http://schemas.microsoft.com/office/powerpoint/2010/main" val="360474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sz="1800" b="0"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sz="1800" b="0" i="1" u="none" strike="noStrike" baseline="0" dirty="0" err="1">
                <a:latin typeface="ArialMT"/>
              </a:rPr>
              <a:t>Planning</a:t>
            </a:r>
            <a:r>
              <a:rPr lang="es-ES" sz="1800" b="0" i="1" u="none" strike="noStrike" baseline="0" dirty="0">
                <a:latin typeface="ArialMT"/>
              </a:rPr>
              <a:t> &amp; </a:t>
            </a:r>
            <a:r>
              <a:rPr lang="es-ES" sz="1800" b="0" i="1" u="none" strike="noStrike" baseline="0" dirty="0" err="1">
                <a:latin typeface="ArialMT"/>
              </a:rPr>
              <a:t>Learning</a:t>
            </a:r>
            <a:endParaRPr lang="es-ES" sz="1800" b="0"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2031909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sz="2000" b="1" i="1" u="none" strike="noStrike" baseline="0" dirty="0" err="1">
                <a:latin typeface="ArialMT"/>
              </a:rPr>
              <a:t>Planning</a:t>
            </a:r>
            <a:r>
              <a:rPr lang="es-ES" sz="2000" b="1" i="1" u="none" strike="noStrike" baseline="0" dirty="0">
                <a:latin typeface="ArialMT"/>
              </a:rPr>
              <a:t> &amp; </a:t>
            </a:r>
            <a:r>
              <a:rPr lang="es-ES" sz="2000" b="1" i="1" u="none" strike="noStrike" baseline="0" dirty="0" err="1">
                <a:latin typeface="ArialMT"/>
              </a:rPr>
              <a:t>Learning</a:t>
            </a:r>
            <a:endParaRPr lang="es-ES" sz="2000" b="1"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670946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pic>
        <p:nvPicPr>
          <p:cNvPr id="7" name="Picture 6">
            <a:extLst>
              <a:ext uri="{FF2B5EF4-FFF2-40B4-BE49-F238E27FC236}">
                <a16:creationId xmlns:a16="http://schemas.microsoft.com/office/drawing/2014/main" id="{C0F0D904-EE42-D153-ABD9-8020FF44032F}"/>
              </a:ext>
            </a:extLst>
          </p:cNvPr>
          <p:cNvPicPr>
            <a:picLocks noChangeAspect="1"/>
          </p:cNvPicPr>
          <p:nvPr/>
        </p:nvPicPr>
        <p:blipFill>
          <a:blip r:embed="rId2"/>
          <a:stretch>
            <a:fillRect/>
          </a:stretch>
        </p:blipFill>
        <p:spPr>
          <a:xfrm>
            <a:off x="1375498" y="2369213"/>
            <a:ext cx="9441003" cy="2119574"/>
          </a:xfrm>
          <a:prstGeom prst="rect">
            <a:avLst/>
          </a:prstGeom>
        </p:spPr>
      </p:pic>
      <p:sp>
        <p:nvSpPr>
          <p:cNvPr id="10" name="TextBox 9">
            <a:extLst>
              <a:ext uri="{FF2B5EF4-FFF2-40B4-BE49-F238E27FC236}">
                <a16:creationId xmlns:a16="http://schemas.microsoft.com/office/drawing/2014/main" id="{2170690E-6132-4B29-EC1B-71039CF79BDC}"/>
              </a:ext>
            </a:extLst>
          </p:cNvPr>
          <p:cNvSpPr txBox="1"/>
          <p:nvPr/>
        </p:nvSpPr>
        <p:spPr>
          <a:xfrm>
            <a:off x="257464" y="6122354"/>
            <a:ext cx="6097904" cy="276999"/>
          </a:xfrm>
          <a:prstGeom prst="rect">
            <a:avLst/>
          </a:prstGeom>
          <a:noFill/>
        </p:spPr>
        <p:txBody>
          <a:bodyPr wrap="square">
            <a:spAutoFit/>
          </a:bodyPr>
          <a:lstStyle/>
          <a:p>
            <a:r>
              <a:rPr lang="en-US" sz="1200" dirty="0">
                <a:solidFill>
                  <a:schemeClr val="tx2"/>
                </a:solidFill>
              </a:rPr>
              <a:t>https://arxiv.org/pdf/2006.16712.pdf</a:t>
            </a:r>
          </a:p>
        </p:txBody>
      </p:sp>
    </p:spTree>
    <p:extLst>
      <p:ext uri="{BB962C8B-B14F-4D97-AF65-F5344CB8AC3E}">
        <p14:creationId xmlns:p14="http://schemas.microsoft.com/office/powerpoint/2010/main" val="196901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2862322"/>
          </a:xfrm>
          <a:prstGeom prst="rect">
            <a:avLst/>
          </a:prstGeom>
          <a:noFill/>
        </p:spPr>
        <p:txBody>
          <a:bodyPr wrap="square">
            <a:spAutoFit/>
          </a:bodyPr>
          <a:lstStyle/>
          <a:p>
            <a:pPr algn="just"/>
            <a:r>
              <a:rPr lang="es-ES" sz="1800" b="0" i="0" u="none" strike="noStrike" baseline="0" dirty="0">
                <a:solidFill>
                  <a:srgbClr val="595959"/>
                </a:solidFill>
                <a:latin typeface="ArialMT"/>
              </a:rPr>
              <a:t>A la hora de aplicar </a:t>
            </a:r>
            <a:r>
              <a:rPr lang="es-ES" sz="1800" b="1" i="0" u="none" strike="noStrike" baseline="0" dirty="0">
                <a:solidFill>
                  <a:srgbClr val="595959"/>
                </a:solidFill>
                <a:latin typeface="ArialMT"/>
              </a:rPr>
              <a:t>planificación</a:t>
            </a:r>
            <a:r>
              <a:rPr lang="es-ES" sz="1800" b="0" i="0" u="none" strike="noStrike" baseline="0" dirty="0">
                <a:solidFill>
                  <a:srgbClr val="595959"/>
                </a:solidFill>
                <a:latin typeface="ArialMT"/>
              </a:rPr>
              <a:t> junto a nuestra solución de Aprendizaje por refuerzo se nos presentan </a:t>
            </a:r>
            <a:r>
              <a:rPr lang="en-US" sz="1800" b="0" i="0" u="none" strike="noStrike" baseline="0" dirty="0" err="1">
                <a:solidFill>
                  <a:srgbClr val="595959"/>
                </a:solidFill>
                <a:latin typeface="ArialMT"/>
              </a:rPr>
              <a:t>una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serie</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preguntas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1) ¿En qué estado comenzamos la planificación?</a:t>
            </a:r>
          </a:p>
          <a:p>
            <a:pPr marL="342900" indent="-342900" algn="just">
              <a:buAutoNum type="arabicParenR"/>
            </a:pPr>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2) ¿Al ejecutar simulaciones, cuánta performance reservamos para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3) ¿Cómo llevamos a cabo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4) ¿Cómo relacionamos la planificación con el proceso de aprendizaje y la toma de acciones?</a:t>
            </a:r>
            <a:endParaRPr lang="en-US" dirty="0">
              <a:solidFill>
                <a:srgbClr val="595959"/>
              </a:solidFill>
              <a:latin typeface="ArialMT"/>
            </a:endParaRPr>
          </a:p>
        </p:txBody>
      </p:sp>
    </p:spTree>
    <p:extLst>
      <p:ext uri="{BB962C8B-B14F-4D97-AF65-F5344CB8AC3E}">
        <p14:creationId xmlns:p14="http://schemas.microsoft.com/office/powerpoint/2010/main" val="366498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2893100"/>
          </a:xfrm>
          <a:prstGeom prst="rect">
            <a:avLst/>
          </a:prstGeom>
          <a:noFill/>
        </p:spPr>
        <p:txBody>
          <a:bodyPr wrap="square">
            <a:spAutoFit/>
          </a:bodyPr>
          <a:lstStyle/>
          <a:p>
            <a:pPr algn="just"/>
            <a:r>
              <a:rPr lang="es-ES" sz="1800" b="0" i="0" u="none" strike="noStrike" baseline="0" dirty="0">
                <a:solidFill>
                  <a:srgbClr val="595959"/>
                </a:solidFill>
                <a:latin typeface="ArialMT"/>
              </a:rPr>
              <a:t>A la hora de aplicar planificación junto a nuestra solución de Aprendizaje por refuerzo se nos presentan </a:t>
            </a:r>
            <a:r>
              <a:rPr lang="en-US" sz="1800" b="0" i="0" u="none" strike="noStrike" baseline="0" dirty="0" err="1">
                <a:solidFill>
                  <a:srgbClr val="595959"/>
                </a:solidFill>
                <a:latin typeface="ArialMT"/>
              </a:rPr>
              <a:t>una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serie</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preguntas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2000" b="1" i="0" u="none" strike="noStrike" baseline="0" dirty="0">
                <a:solidFill>
                  <a:srgbClr val="595959"/>
                </a:solidFill>
                <a:latin typeface="ArialMT"/>
              </a:rPr>
              <a:t>1) ¿En qué estado comenzamos la planificación?</a:t>
            </a:r>
          </a:p>
          <a:p>
            <a:pPr marL="342900" indent="-342900" algn="just">
              <a:buAutoNum type="arabicParenR"/>
            </a:pPr>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2) ¿Al ejecutar simulaciones, cuánta performance reservamos para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3) ¿Cómo llevamos a cabo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4) ¿Cómo relacionamos la planificación con el proceso de aprendizaje y la toma de acciones?</a:t>
            </a:r>
            <a:endParaRPr lang="en-US" dirty="0">
              <a:solidFill>
                <a:srgbClr val="595959"/>
              </a:solidFill>
              <a:latin typeface="ArialMT"/>
            </a:endParaRPr>
          </a:p>
        </p:txBody>
      </p:sp>
      <p:sp>
        <p:nvSpPr>
          <p:cNvPr id="8" name="TextBox 7">
            <a:extLst>
              <a:ext uri="{FF2B5EF4-FFF2-40B4-BE49-F238E27FC236}">
                <a16:creationId xmlns:a16="http://schemas.microsoft.com/office/drawing/2014/main" id="{1998F9FF-C0E6-39C9-784C-58C98881AC74}"/>
              </a:ext>
            </a:extLst>
          </p:cNvPr>
          <p:cNvSpPr txBox="1"/>
          <p:nvPr/>
        </p:nvSpPr>
        <p:spPr>
          <a:xfrm>
            <a:off x="3917633" y="5004712"/>
            <a:ext cx="6097904" cy="954107"/>
          </a:xfrm>
          <a:prstGeom prst="rect">
            <a:avLst/>
          </a:prstGeom>
          <a:noFill/>
        </p:spPr>
        <p:txBody>
          <a:bodyPr wrap="square">
            <a:spAutoFit/>
          </a:bodyPr>
          <a:lstStyle/>
          <a:p>
            <a:pPr algn="just"/>
            <a:r>
              <a:rPr lang="en-US" sz="1400" b="1" dirty="0">
                <a:latin typeface="CourierStd-Bold"/>
              </a:rPr>
              <a:t>• Estado </a:t>
            </a:r>
            <a:r>
              <a:rPr lang="en-US" sz="1400" b="1" dirty="0" err="1">
                <a:latin typeface="CourierStd-Bold"/>
              </a:rPr>
              <a:t>aleatorio</a:t>
            </a:r>
            <a:endParaRPr lang="en-US" sz="1400" b="1" dirty="0">
              <a:latin typeface="CourierStd-Bold"/>
            </a:endParaRPr>
          </a:p>
          <a:p>
            <a:pPr algn="just"/>
            <a:r>
              <a:rPr lang="en-US" sz="1400" b="1" dirty="0">
                <a:latin typeface="CourierStd-Bold"/>
              </a:rPr>
              <a:t>• Estado </a:t>
            </a:r>
            <a:r>
              <a:rPr lang="en-US" sz="1400" b="1" dirty="0" err="1">
                <a:latin typeface="CourierStd-Bold"/>
              </a:rPr>
              <a:t>visitado</a:t>
            </a:r>
            <a:endParaRPr lang="en-US" sz="1400" b="1" dirty="0">
              <a:latin typeface="CourierStd-Bold"/>
            </a:endParaRPr>
          </a:p>
          <a:p>
            <a:pPr algn="just"/>
            <a:r>
              <a:rPr lang="en-US" sz="1400" b="1" dirty="0">
                <a:latin typeface="CourierStd-Bold"/>
              </a:rPr>
              <a:t>• Estado </a:t>
            </a:r>
            <a:r>
              <a:rPr lang="en-US" sz="1400" b="1" dirty="0" err="1">
                <a:latin typeface="CourierStd-Bold"/>
              </a:rPr>
              <a:t>prioritario</a:t>
            </a:r>
            <a:endParaRPr lang="en-US" sz="1400" b="1" dirty="0">
              <a:latin typeface="CourierStd-Bold"/>
            </a:endParaRPr>
          </a:p>
          <a:p>
            <a:pPr algn="just"/>
            <a:r>
              <a:rPr lang="en-US" sz="1400" b="1" dirty="0">
                <a:latin typeface="CourierStd-Bold"/>
              </a:rPr>
              <a:t>• Estado actual</a:t>
            </a:r>
          </a:p>
        </p:txBody>
      </p:sp>
      <p:sp>
        <p:nvSpPr>
          <p:cNvPr id="9" name="Rectangle 8">
            <a:extLst>
              <a:ext uri="{FF2B5EF4-FFF2-40B4-BE49-F238E27FC236}">
                <a16:creationId xmlns:a16="http://schemas.microsoft.com/office/drawing/2014/main" id="{AADD876F-BDBE-16A1-AEC0-EDF0CBCCC06E}"/>
              </a:ext>
            </a:extLst>
          </p:cNvPr>
          <p:cNvSpPr/>
          <p:nvPr/>
        </p:nvSpPr>
        <p:spPr>
          <a:xfrm>
            <a:off x="3917632" y="4945135"/>
            <a:ext cx="2326757" cy="101368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03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2893100"/>
          </a:xfrm>
          <a:prstGeom prst="rect">
            <a:avLst/>
          </a:prstGeom>
          <a:noFill/>
        </p:spPr>
        <p:txBody>
          <a:bodyPr wrap="square">
            <a:spAutoFit/>
          </a:bodyPr>
          <a:lstStyle/>
          <a:p>
            <a:pPr algn="just"/>
            <a:r>
              <a:rPr lang="es-ES" sz="1800" b="0" i="0" u="none" strike="noStrike" baseline="0" dirty="0">
                <a:solidFill>
                  <a:srgbClr val="595959"/>
                </a:solidFill>
                <a:latin typeface="ArialMT"/>
              </a:rPr>
              <a:t>A la hora de aplicar planificación junto a nuestra solución de Aprendizaje por refuerzo se nos presentan </a:t>
            </a:r>
            <a:r>
              <a:rPr lang="en-US" sz="1800" b="0" i="0" u="none" strike="noStrike" baseline="0" dirty="0" err="1">
                <a:solidFill>
                  <a:srgbClr val="595959"/>
                </a:solidFill>
                <a:latin typeface="ArialMT"/>
              </a:rPr>
              <a:t>una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serie</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preguntas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i="0" u="none" strike="noStrike" baseline="0" dirty="0">
                <a:solidFill>
                  <a:srgbClr val="595959"/>
                </a:solidFill>
                <a:latin typeface="ArialMT"/>
              </a:rPr>
              <a:t>1) ¿En qué estado comenzamos la planificación?</a:t>
            </a:r>
          </a:p>
          <a:p>
            <a:pPr marL="342900" indent="-342900" algn="just">
              <a:buAutoNum type="arabicParenR"/>
            </a:pPr>
            <a:endParaRPr lang="es-ES" sz="1800" b="0" i="0" u="none" strike="noStrike" baseline="0" dirty="0">
              <a:solidFill>
                <a:srgbClr val="595959"/>
              </a:solidFill>
              <a:latin typeface="ArialMT"/>
            </a:endParaRPr>
          </a:p>
          <a:p>
            <a:pPr algn="just"/>
            <a:r>
              <a:rPr lang="es-ES" sz="2000" b="1" i="0" u="none" strike="noStrike" baseline="0" dirty="0">
                <a:solidFill>
                  <a:srgbClr val="595959"/>
                </a:solidFill>
                <a:latin typeface="ArialMT"/>
              </a:rPr>
              <a:t>2) ¿Al ejecutar simulaciones, cuánta performance reservamos para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3) ¿Cómo llevamos a cabo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4) ¿Cómo relacionamos la planificación con el proceso de aprendizaje y la toma de acciones?</a:t>
            </a:r>
            <a:endParaRPr lang="en-US" dirty="0">
              <a:solidFill>
                <a:srgbClr val="595959"/>
              </a:solidFill>
              <a:latin typeface="ArialMT"/>
            </a:endParaRPr>
          </a:p>
        </p:txBody>
      </p:sp>
      <p:sp>
        <p:nvSpPr>
          <p:cNvPr id="6" name="TextBox 5">
            <a:extLst>
              <a:ext uri="{FF2B5EF4-FFF2-40B4-BE49-F238E27FC236}">
                <a16:creationId xmlns:a16="http://schemas.microsoft.com/office/drawing/2014/main" id="{7346EB92-D3BA-3C35-3F76-085D046A5754}"/>
              </a:ext>
            </a:extLst>
          </p:cNvPr>
          <p:cNvSpPr txBox="1"/>
          <p:nvPr/>
        </p:nvSpPr>
        <p:spPr>
          <a:xfrm>
            <a:off x="3104383" y="5173933"/>
            <a:ext cx="7626668" cy="738664"/>
          </a:xfrm>
          <a:prstGeom prst="rect">
            <a:avLst/>
          </a:prstGeom>
          <a:noFill/>
        </p:spPr>
        <p:txBody>
          <a:bodyPr wrap="square">
            <a:spAutoFit/>
          </a:bodyPr>
          <a:lstStyle/>
          <a:p>
            <a:pPr algn="just"/>
            <a:r>
              <a:rPr lang="es-ES" sz="1400" b="1" dirty="0">
                <a:latin typeface="CourierStd-Bold"/>
              </a:rPr>
              <a:t>• Después de cuántos </a:t>
            </a:r>
            <a:r>
              <a:rPr lang="es-ES" sz="1400" b="1" dirty="0" err="1">
                <a:latin typeface="CourierStd-Bold"/>
              </a:rPr>
              <a:t>steps</a:t>
            </a:r>
            <a:r>
              <a:rPr lang="es-ES" sz="1400" b="1" dirty="0">
                <a:latin typeface="CourierStd-Bold"/>
              </a:rPr>
              <a:t> comenzamos?</a:t>
            </a:r>
          </a:p>
          <a:p>
            <a:pPr algn="just"/>
            <a:r>
              <a:rPr lang="es-ES" sz="1400" b="1" dirty="0">
                <a:latin typeface="CourierStd-Bold"/>
              </a:rPr>
              <a:t>• Cuánto esfuerzo ejecutamos por iteración?</a:t>
            </a:r>
          </a:p>
          <a:p>
            <a:pPr algn="just"/>
            <a:r>
              <a:rPr lang="en-US" sz="1400" b="1" dirty="0">
                <a:latin typeface="CourierStd-Bold"/>
              </a:rPr>
              <a:t>(</a:t>
            </a:r>
            <a:r>
              <a:rPr lang="en-US" sz="1400" b="1" dirty="0" err="1">
                <a:latin typeface="CourierStd-Bold"/>
              </a:rPr>
              <a:t>Alphago</a:t>
            </a:r>
            <a:r>
              <a:rPr lang="en-US" sz="1400" b="1" dirty="0">
                <a:latin typeface="CourierStd-Bold"/>
              </a:rPr>
              <a:t> Zero, 1MCTS, 1600 </a:t>
            </a:r>
            <a:r>
              <a:rPr lang="en-US" sz="1400" b="1" dirty="0" err="1">
                <a:latin typeface="CourierStd-Bold"/>
              </a:rPr>
              <a:t>trazas</a:t>
            </a:r>
            <a:r>
              <a:rPr lang="en-US" sz="1400" b="1" dirty="0">
                <a:latin typeface="CourierStd-Bold"/>
              </a:rPr>
              <a:t> de </a:t>
            </a:r>
            <a:r>
              <a:rPr lang="en-US" sz="1400" b="1" dirty="0" err="1">
                <a:latin typeface="CourierStd-Bold"/>
              </a:rPr>
              <a:t>profundidad</a:t>
            </a:r>
            <a:r>
              <a:rPr lang="en-US" sz="1400" b="1" dirty="0">
                <a:latin typeface="CourierStd-Bold"/>
              </a:rPr>
              <a:t> 200)</a:t>
            </a:r>
          </a:p>
        </p:txBody>
      </p:sp>
      <p:sp>
        <p:nvSpPr>
          <p:cNvPr id="7" name="Rectangle 6">
            <a:extLst>
              <a:ext uri="{FF2B5EF4-FFF2-40B4-BE49-F238E27FC236}">
                <a16:creationId xmlns:a16="http://schemas.microsoft.com/office/drawing/2014/main" id="{8CC9692B-F2FB-B1AC-A2A5-3586F648B5C7}"/>
              </a:ext>
            </a:extLst>
          </p:cNvPr>
          <p:cNvSpPr/>
          <p:nvPr/>
        </p:nvSpPr>
        <p:spPr>
          <a:xfrm>
            <a:off x="2994660" y="5124479"/>
            <a:ext cx="5920740" cy="83943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42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2893100"/>
          </a:xfrm>
          <a:prstGeom prst="rect">
            <a:avLst/>
          </a:prstGeom>
          <a:noFill/>
        </p:spPr>
        <p:txBody>
          <a:bodyPr wrap="square">
            <a:spAutoFit/>
          </a:bodyPr>
          <a:lstStyle/>
          <a:p>
            <a:pPr algn="just"/>
            <a:r>
              <a:rPr lang="es-ES" sz="1800" b="0" i="0" u="none" strike="noStrike" baseline="0" dirty="0">
                <a:solidFill>
                  <a:srgbClr val="595959"/>
                </a:solidFill>
                <a:latin typeface="ArialMT"/>
              </a:rPr>
              <a:t>A la hora de aplicar planificación junto a nuestra solución de Aprendizaje por refuerzo se nos presentan </a:t>
            </a:r>
            <a:r>
              <a:rPr lang="en-US" sz="1800" b="0" i="0" u="none" strike="noStrike" baseline="0" dirty="0" err="1">
                <a:solidFill>
                  <a:srgbClr val="595959"/>
                </a:solidFill>
                <a:latin typeface="ArialMT"/>
              </a:rPr>
              <a:t>una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serie</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preguntas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1) ¿En qué estado comenzamos la planificación?</a:t>
            </a:r>
          </a:p>
          <a:p>
            <a:pPr marL="342900" indent="-342900" algn="just">
              <a:buAutoNum type="arabicParenR"/>
            </a:pPr>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2) ¿Al ejecutar simulaciones, cuánta performance reservamos para la planificación?</a:t>
            </a:r>
          </a:p>
          <a:p>
            <a:pPr algn="just"/>
            <a:endParaRPr lang="es-ES" sz="1800" b="0" i="0" u="none" strike="noStrike" baseline="0" dirty="0">
              <a:solidFill>
                <a:srgbClr val="595959"/>
              </a:solidFill>
              <a:latin typeface="ArialMT"/>
            </a:endParaRPr>
          </a:p>
          <a:p>
            <a:pPr algn="just"/>
            <a:r>
              <a:rPr lang="es-ES" sz="2000" b="1" i="0" u="none" strike="noStrike" baseline="0" dirty="0">
                <a:solidFill>
                  <a:srgbClr val="595959"/>
                </a:solidFill>
                <a:latin typeface="ArialMT"/>
              </a:rPr>
              <a:t>3) ¿Cómo llevamos a cabo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4) ¿Cómo relacionamos la planificación con el proceso de aprendizaje y la toma de acciones?</a:t>
            </a:r>
            <a:endParaRPr lang="en-US" dirty="0">
              <a:solidFill>
                <a:srgbClr val="595959"/>
              </a:solidFill>
              <a:latin typeface="ArialMT"/>
            </a:endParaRPr>
          </a:p>
        </p:txBody>
      </p:sp>
      <p:sp>
        <p:nvSpPr>
          <p:cNvPr id="6" name="TextBox 5">
            <a:extLst>
              <a:ext uri="{FF2B5EF4-FFF2-40B4-BE49-F238E27FC236}">
                <a16:creationId xmlns:a16="http://schemas.microsoft.com/office/drawing/2014/main" id="{C3DFAB17-2117-21D6-BE6E-94B920947FBA}"/>
              </a:ext>
            </a:extLst>
          </p:cNvPr>
          <p:cNvSpPr txBox="1"/>
          <p:nvPr/>
        </p:nvSpPr>
        <p:spPr>
          <a:xfrm>
            <a:off x="2059781" y="4913548"/>
            <a:ext cx="8072437" cy="1169551"/>
          </a:xfrm>
          <a:prstGeom prst="rect">
            <a:avLst/>
          </a:prstGeom>
          <a:noFill/>
        </p:spPr>
        <p:txBody>
          <a:bodyPr wrap="square">
            <a:spAutoFit/>
          </a:bodyPr>
          <a:lstStyle/>
          <a:p>
            <a:pPr algn="just"/>
            <a:r>
              <a:rPr lang="en-US" sz="1400" b="1" dirty="0">
                <a:latin typeface="CourierStd-Bold"/>
              </a:rPr>
              <a:t>• De </a:t>
            </a:r>
            <a:r>
              <a:rPr lang="en-US" sz="1400" b="1" dirty="0" err="1">
                <a:latin typeface="CourierStd-Bold"/>
              </a:rPr>
              <a:t>tipo</a:t>
            </a:r>
            <a:r>
              <a:rPr lang="en-US" sz="1400" b="1" dirty="0">
                <a:latin typeface="CourierStd-Bold"/>
              </a:rPr>
              <a:t> </a:t>
            </a:r>
            <a:r>
              <a:rPr lang="en-US" sz="1400" b="1" dirty="0" err="1">
                <a:latin typeface="CourierStd-Bold"/>
              </a:rPr>
              <a:t>discreto</a:t>
            </a:r>
            <a:r>
              <a:rPr lang="en-US" sz="1400" b="1" dirty="0">
                <a:latin typeface="CourierStd-Bold"/>
              </a:rPr>
              <a:t> (árbol, </a:t>
            </a:r>
            <a:r>
              <a:rPr lang="en-US" sz="1400" b="1" dirty="0" err="1">
                <a:latin typeface="CourierStd-Bold"/>
              </a:rPr>
              <a:t>tabla</a:t>
            </a:r>
            <a:r>
              <a:rPr lang="en-US" sz="1400" b="1" dirty="0">
                <a:latin typeface="CourierStd-Bold"/>
              </a:rPr>
              <a:t>) o </a:t>
            </a:r>
            <a:r>
              <a:rPr lang="en-US" sz="1400" b="1" dirty="0" err="1">
                <a:latin typeface="CourierStd-Bold"/>
              </a:rPr>
              <a:t>diferencial</a:t>
            </a:r>
            <a:r>
              <a:rPr lang="en-US" sz="1400" b="1" dirty="0">
                <a:latin typeface="CourierStd-Bold"/>
              </a:rPr>
              <a:t> (</a:t>
            </a:r>
            <a:r>
              <a:rPr lang="en-US" sz="1400" b="1" dirty="0" err="1">
                <a:latin typeface="CourierStd-Bold"/>
              </a:rPr>
              <a:t>modelos</a:t>
            </a:r>
            <a:r>
              <a:rPr lang="en-US" sz="1400" b="1" dirty="0">
                <a:latin typeface="CourierStd-Bold"/>
              </a:rPr>
              <a:t> </a:t>
            </a:r>
            <a:r>
              <a:rPr lang="es-ES" sz="1400" b="1" dirty="0">
                <a:latin typeface="CourierStd-Bold"/>
              </a:rPr>
              <a:t>de transición y recompensa diferenciables)</a:t>
            </a:r>
          </a:p>
          <a:p>
            <a:pPr algn="just"/>
            <a:r>
              <a:rPr lang="es-ES" sz="1400" b="1" dirty="0">
                <a:latin typeface="CourierStd-Bold"/>
              </a:rPr>
              <a:t>• La dirección puede ser forward o </a:t>
            </a:r>
            <a:r>
              <a:rPr lang="es-ES" sz="1400" b="1" dirty="0" err="1">
                <a:latin typeface="CourierStd-Bold"/>
              </a:rPr>
              <a:t>backward</a:t>
            </a:r>
            <a:endParaRPr lang="es-ES" sz="1400" b="1" dirty="0">
              <a:latin typeface="CourierStd-Bold"/>
            </a:endParaRPr>
          </a:p>
          <a:p>
            <a:pPr algn="just"/>
            <a:r>
              <a:rPr lang="es-ES" sz="1400" b="1" dirty="0">
                <a:latin typeface="CourierStd-Bold"/>
              </a:rPr>
              <a:t>• Tenemos que definir los niveles de profundidad y anchura </a:t>
            </a:r>
            <a:r>
              <a:rPr lang="en-US" sz="1400" b="1" dirty="0" err="1">
                <a:latin typeface="CourierStd-Bold"/>
              </a:rPr>
              <a:t>en</a:t>
            </a:r>
            <a:r>
              <a:rPr lang="en-US" sz="1400" b="1" dirty="0">
                <a:latin typeface="CourierStd-Bold"/>
              </a:rPr>
              <a:t> la </a:t>
            </a:r>
            <a:r>
              <a:rPr lang="en-US" sz="1400" b="1" dirty="0" err="1">
                <a:latin typeface="CourierStd-Bold"/>
              </a:rPr>
              <a:t>simulación</a:t>
            </a:r>
            <a:endParaRPr lang="en-US" sz="1400" b="1" dirty="0">
              <a:latin typeface="CourierStd-Bold"/>
            </a:endParaRPr>
          </a:p>
        </p:txBody>
      </p:sp>
      <p:sp>
        <p:nvSpPr>
          <p:cNvPr id="7" name="Rectangle 6">
            <a:extLst>
              <a:ext uri="{FF2B5EF4-FFF2-40B4-BE49-F238E27FC236}">
                <a16:creationId xmlns:a16="http://schemas.microsoft.com/office/drawing/2014/main" id="{FBD389D1-C513-711B-07E1-502696D6E046}"/>
              </a:ext>
            </a:extLst>
          </p:cNvPr>
          <p:cNvSpPr/>
          <p:nvPr/>
        </p:nvSpPr>
        <p:spPr>
          <a:xfrm>
            <a:off x="1920240" y="4913454"/>
            <a:ext cx="8298180" cy="114444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1" u="none" strike="noStrike" baseline="0" dirty="0" err="1">
                <a:latin typeface="ArialMT"/>
              </a:rPr>
              <a:t>Planning</a:t>
            </a:r>
            <a:r>
              <a:rPr lang="es-ES" sz="2400" b="1" i="1" u="none" strike="noStrike" baseline="0" dirty="0">
                <a:latin typeface="ArialMT"/>
              </a:rPr>
              <a:t> &amp; </a:t>
            </a:r>
            <a:r>
              <a:rPr lang="es-ES" sz="2400" b="1" i="1" u="none" strike="noStrike" baseline="0" dirty="0" err="1">
                <a:latin typeface="ArialMT"/>
              </a:rPr>
              <a:t>Learning</a:t>
            </a:r>
            <a:endParaRPr lang="es-ES" sz="2400" b="1" i="0" u="none" strike="noStrike" baseline="0" dirty="0">
              <a:latin typeface="ArialMT"/>
            </a:endParaRP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2" name="TextBox 1">
            <a:extLst>
              <a:ext uri="{FF2B5EF4-FFF2-40B4-BE49-F238E27FC236}">
                <a16:creationId xmlns:a16="http://schemas.microsoft.com/office/drawing/2014/main" id="{1889076D-3CD5-32DC-7D59-58BDD67BA6A4}"/>
              </a:ext>
            </a:extLst>
          </p:cNvPr>
          <p:cNvSpPr txBox="1"/>
          <p:nvPr/>
        </p:nvSpPr>
        <p:spPr>
          <a:xfrm>
            <a:off x="531846" y="1744624"/>
            <a:ext cx="10851502" cy="3200876"/>
          </a:xfrm>
          <a:prstGeom prst="rect">
            <a:avLst/>
          </a:prstGeom>
          <a:noFill/>
        </p:spPr>
        <p:txBody>
          <a:bodyPr wrap="square">
            <a:spAutoFit/>
          </a:bodyPr>
          <a:lstStyle/>
          <a:p>
            <a:pPr algn="just"/>
            <a:r>
              <a:rPr lang="es-ES" sz="1800" b="0" i="0" u="none" strike="noStrike" baseline="0" dirty="0">
                <a:solidFill>
                  <a:srgbClr val="595959"/>
                </a:solidFill>
                <a:latin typeface="ArialMT"/>
              </a:rPr>
              <a:t>A la hora de aplicar planificación junto a nuestra solución de Aprendizaje por refuerzo se nos presentan </a:t>
            </a:r>
            <a:r>
              <a:rPr lang="en-US" sz="1800" b="0" i="0" u="none" strike="noStrike" baseline="0" dirty="0" err="1">
                <a:solidFill>
                  <a:srgbClr val="595959"/>
                </a:solidFill>
                <a:latin typeface="ArialMT"/>
              </a:rPr>
              <a:t>una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serie</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preguntas</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1) ¿En qué estado comenzamos la planificación?</a:t>
            </a:r>
          </a:p>
          <a:p>
            <a:pPr marL="342900" indent="-342900" algn="just">
              <a:buAutoNum type="arabicParenR"/>
            </a:pPr>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2) ¿Al ejecutar simulaciones, cuánta performance reservamos para la planificación?</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3) ¿</a:t>
            </a:r>
            <a:r>
              <a:rPr lang="es-ES" i="0" u="none" strike="noStrike" baseline="0" dirty="0">
                <a:solidFill>
                  <a:srgbClr val="595959"/>
                </a:solidFill>
                <a:latin typeface="ArialMT"/>
              </a:rPr>
              <a:t>Cómo llevamos a cabo la planificación?</a:t>
            </a:r>
            <a:endParaRPr lang="es-ES" sz="1800" i="0" u="none" strike="noStrike" baseline="0" dirty="0">
              <a:solidFill>
                <a:srgbClr val="595959"/>
              </a:solidFill>
              <a:latin typeface="ArialMT"/>
            </a:endParaRPr>
          </a:p>
          <a:p>
            <a:pPr algn="just"/>
            <a:endParaRPr lang="es-ES" sz="1800" b="0" i="0" u="none" strike="noStrike" baseline="0" dirty="0">
              <a:solidFill>
                <a:srgbClr val="595959"/>
              </a:solidFill>
              <a:latin typeface="ArialMT"/>
            </a:endParaRPr>
          </a:p>
          <a:p>
            <a:pPr algn="just"/>
            <a:r>
              <a:rPr lang="es-ES" sz="2000" b="1" i="0" u="none" strike="noStrike" baseline="0" dirty="0">
                <a:solidFill>
                  <a:srgbClr val="595959"/>
                </a:solidFill>
                <a:latin typeface="ArialMT"/>
              </a:rPr>
              <a:t>4) ¿Cómo relacionamos la planificación con el proceso de aprendizaje y la toma de acciones?</a:t>
            </a:r>
            <a:endParaRPr lang="en-US" sz="2000" b="1" dirty="0">
              <a:solidFill>
                <a:srgbClr val="595959"/>
              </a:solidFill>
              <a:latin typeface="ArialMT"/>
            </a:endParaRPr>
          </a:p>
        </p:txBody>
      </p:sp>
      <p:sp>
        <p:nvSpPr>
          <p:cNvPr id="6" name="TextBox 5">
            <a:extLst>
              <a:ext uri="{FF2B5EF4-FFF2-40B4-BE49-F238E27FC236}">
                <a16:creationId xmlns:a16="http://schemas.microsoft.com/office/drawing/2014/main" id="{6CC08C21-2DF3-9FA7-7720-B7CD01E9B22E}"/>
              </a:ext>
            </a:extLst>
          </p:cNvPr>
          <p:cNvSpPr txBox="1"/>
          <p:nvPr/>
        </p:nvSpPr>
        <p:spPr>
          <a:xfrm>
            <a:off x="2683192" y="5009804"/>
            <a:ext cx="8072437" cy="954107"/>
          </a:xfrm>
          <a:prstGeom prst="rect">
            <a:avLst/>
          </a:prstGeom>
          <a:noFill/>
        </p:spPr>
        <p:txBody>
          <a:bodyPr wrap="square">
            <a:spAutoFit/>
          </a:bodyPr>
          <a:lstStyle/>
          <a:p>
            <a:pPr algn="just"/>
            <a:r>
              <a:rPr lang="es-ES" sz="1400" b="1" dirty="0">
                <a:latin typeface="CourierStd-Bold"/>
              </a:rPr>
              <a:t>• Usando la </a:t>
            </a:r>
            <a:r>
              <a:rPr lang="es-ES" sz="1400" b="1" dirty="0" err="1">
                <a:latin typeface="CourierStd-Bold"/>
              </a:rPr>
              <a:t>policy</a:t>
            </a:r>
            <a:r>
              <a:rPr lang="es-ES" sz="1400" b="1" dirty="0">
                <a:latin typeface="CourierStd-Bold"/>
              </a:rPr>
              <a:t> y el </a:t>
            </a:r>
            <a:r>
              <a:rPr lang="es-ES" sz="1400" b="1" dirty="0" err="1">
                <a:latin typeface="CourierStd-Bold"/>
              </a:rPr>
              <a:t>value</a:t>
            </a:r>
            <a:r>
              <a:rPr lang="es-ES" sz="1400" b="1" dirty="0">
                <a:latin typeface="CourierStd-Bold"/>
              </a:rPr>
              <a:t> para llevar a cabo la </a:t>
            </a:r>
            <a:r>
              <a:rPr lang="en-US" sz="1400" b="1" dirty="0" err="1">
                <a:latin typeface="CourierStd-Bold"/>
              </a:rPr>
              <a:t>planificación</a:t>
            </a:r>
            <a:r>
              <a:rPr lang="en-US" sz="1400" b="1" dirty="0">
                <a:latin typeface="CourierStd-Bold"/>
              </a:rPr>
              <a:t>.</a:t>
            </a:r>
          </a:p>
          <a:p>
            <a:pPr algn="just"/>
            <a:r>
              <a:rPr lang="es-ES" sz="1400" b="1" dirty="0">
                <a:latin typeface="CourierStd-Bold"/>
              </a:rPr>
              <a:t>• Usando el resultado de la planificación para actualizar la </a:t>
            </a:r>
            <a:r>
              <a:rPr lang="es-ES" sz="1400" b="1" dirty="0" err="1">
                <a:latin typeface="CourierStd-Bold"/>
              </a:rPr>
              <a:t>policy</a:t>
            </a:r>
            <a:r>
              <a:rPr lang="es-ES" sz="1400" b="1" dirty="0">
                <a:latin typeface="CourierStd-Bold"/>
              </a:rPr>
              <a:t> y el </a:t>
            </a:r>
            <a:r>
              <a:rPr lang="es-ES" sz="1400" b="1" dirty="0" err="1">
                <a:latin typeface="CourierStd-Bold"/>
              </a:rPr>
              <a:t>value</a:t>
            </a:r>
            <a:r>
              <a:rPr lang="es-ES" sz="1400" b="1" dirty="0">
                <a:latin typeface="CourierStd-Bold"/>
              </a:rPr>
              <a:t>.</a:t>
            </a:r>
          </a:p>
          <a:p>
            <a:pPr algn="just"/>
            <a:r>
              <a:rPr lang="es-ES" sz="1400" b="1" dirty="0">
                <a:latin typeface="CourierStd-Bold"/>
              </a:rPr>
              <a:t>• Usando directamente la planificación para seleccionar </a:t>
            </a:r>
            <a:r>
              <a:rPr lang="en-US" sz="1400" b="1" dirty="0" err="1">
                <a:latin typeface="CourierStd-Bold"/>
              </a:rPr>
              <a:t>una</a:t>
            </a:r>
            <a:r>
              <a:rPr lang="en-US" sz="1400" b="1" dirty="0">
                <a:latin typeface="CourierStd-Bold"/>
              </a:rPr>
              <a:t> </a:t>
            </a:r>
            <a:r>
              <a:rPr lang="en-US" sz="1400" b="1" dirty="0" err="1">
                <a:latin typeface="CourierStd-Bold"/>
              </a:rPr>
              <a:t>acción</a:t>
            </a:r>
            <a:r>
              <a:rPr lang="en-US" sz="1400" b="1" dirty="0">
                <a:latin typeface="CourierStd-Bold"/>
              </a:rPr>
              <a:t>.</a:t>
            </a:r>
          </a:p>
        </p:txBody>
      </p:sp>
      <p:sp>
        <p:nvSpPr>
          <p:cNvPr id="7" name="Rectangle 6">
            <a:extLst>
              <a:ext uri="{FF2B5EF4-FFF2-40B4-BE49-F238E27FC236}">
                <a16:creationId xmlns:a16="http://schemas.microsoft.com/office/drawing/2014/main" id="{6E861E88-E8C0-D504-7B34-66E21C07FD69}"/>
              </a:ext>
            </a:extLst>
          </p:cNvPr>
          <p:cNvSpPr/>
          <p:nvPr/>
        </p:nvSpPr>
        <p:spPr>
          <a:xfrm>
            <a:off x="2560320" y="4978376"/>
            <a:ext cx="8343900" cy="98553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05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i="1" u="none" strike="noStrike" baseline="0" dirty="0" err="1">
                <a:latin typeface="ArialMT"/>
              </a:rPr>
              <a:t>Planning</a:t>
            </a:r>
            <a:r>
              <a:rPr lang="es-ES" i="1" u="none" strike="noStrike" baseline="0" dirty="0">
                <a:latin typeface="ArialMT"/>
              </a:rPr>
              <a:t> &amp; </a:t>
            </a:r>
            <a:r>
              <a:rPr lang="es-ES" i="1" u="none" strike="noStrike" baseline="0" dirty="0" err="1">
                <a:latin typeface="ArialMT"/>
              </a:rPr>
              <a:t>Learning</a:t>
            </a:r>
            <a:endParaRPr lang="es-ES" i="0" u="none" strike="noStrike" baseline="0" dirty="0">
              <a:latin typeface="ArialMT"/>
            </a:endParaRPr>
          </a:p>
          <a:p>
            <a:pPr algn="l"/>
            <a:endParaRPr lang="es-ES" sz="1800" b="0" i="0" u="none" strike="noStrike" baseline="0" dirty="0">
              <a:latin typeface="ArialMT"/>
            </a:endParaRPr>
          </a:p>
          <a:p>
            <a:pPr algn="l"/>
            <a:r>
              <a:rPr lang="en-US" sz="2000" b="1" i="0" u="none" strike="noStrike" baseline="0" dirty="0" err="1">
                <a:latin typeface="ArialMT"/>
              </a:rPr>
              <a:t>Ejemplos</a:t>
            </a:r>
            <a:r>
              <a:rPr lang="en-US" sz="2000" b="1" i="0" u="none" strike="noStrike" baseline="0" dirty="0">
                <a:latin typeface="ArialMT"/>
              </a:rPr>
              <a:t> de </a:t>
            </a:r>
            <a:r>
              <a:rPr lang="en-US" sz="2000" b="1" i="0" u="none" strike="noStrike" baseline="0" dirty="0" err="1">
                <a:latin typeface="ArialMT"/>
              </a:rPr>
              <a:t>soluciones</a:t>
            </a:r>
            <a:r>
              <a:rPr lang="en-US" sz="2000" b="1"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160333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n-US" sz="2400" b="1" i="0" u="none" strike="noStrike" baseline="0" dirty="0" err="1">
                <a:latin typeface="ArialMT"/>
              </a:rPr>
              <a:t>Ejemplos</a:t>
            </a:r>
            <a:r>
              <a:rPr lang="en-US" sz="2400" b="1" i="0" u="none" strike="noStrike" baseline="0" dirty="0">
                <a:latin typeface="ArialMT"/>
              </a:rPr>
              <a:t> de </a:t>
            </a:r>
            <a:r>
              <a:rPr lang="en-US" sz="2400" b="1" i="0" u="none" strike="noStrike" baseline="0" dirty="0" err="1">
                <a:latin typeface="ArialMT"/>
              </a:rPr>
              <a:t>soluciones</a:t>
            </a:r>
            <a:r>
              <a:rPr lang="en-US" sz="2400" b="1" i="0" u="none" strike="noStrike" baseline="0" dirty="0">
                <a:latin typeface="ArialMT"/>
              </a:rPr>
              <a:t> Model based</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1583803A-610A-2D4F-73CA-9A74A9F3E8BE}"/>
              </a:ext>
            </a:extLst>
          </p:cNvPr>
          <p:cNvSpPr txBox="1"/>
          <p:nvPr/>
        </p:nvSpPr>
        <p:spPr>
          <a:xfrm>
            <a:off x="257464" y="5640745"/>
            <a:ext cx="6097904" cy="646331"/>
          </a:xfrm>
          <a:prstGeom prst="rect">
            <a:avLst/>
          </a:prstGeom>
          <a:noFill/>
        </p:spPr>
        <p:txBody>
          <a:bodyPr wrap="square">
            <a:spAutoFit/>
          </a:bodyPr>
          <a:lstStyle/>
          <a:p>
            <a:pPr algn="l"/>
            <a:r>
              <a:rPr lang="en-US" sz="1200" dirty="0">
                <a:solidFill>
                  <a:schemeClr val="tx2"/>
                </a:solidFill>
              </a:rPr>
              <a:t>https://es.m.wikipedia.org/wiki/Archivo:Alphago_logo_Reversed.svg</a:t>
            </a:r>
          </a:p>
          <a:p>
            <a:pPr algn="l"/>
            <a:r>
              <a:rPr lang="en-US" sz="1200" dirty="0">
                <a:solidFill>
                  <a:schemeClr val="tx2"/>
                </a:solidFill>
              </a:rPr>
              <a:t>http://incompleteideas.net/book/ebook/node108.html</a:t>
            </a:r>
          </a:p>
          <a:p>
            <a:pPr algn="l"/>
            <a:r>
              <a:rPr lang="en-US" sz="1200" dirty="0">
                <a:solidFill>
                  <a:schemeClr val="tx2"/>
                </a:solidFill>
              </a:rPr>
              <a:t>https://arxiv.org/pdf/1803.10122.pdf</a:t>
            </a:r>
          </a:p>
        </p:txBody>
      </p:sp>
      <p:pic>
        <p:nvPicPr>
          <p:cNvPr id="11" name="Picture 10" descr="A picture containing font, graphics, circle, text&#10;&#10;Description automatically generated">
            <a:extLst>
              <a:ext uri="{FF2B5EF4-FFF2-40B4-BE49-F238E27FC236}">
                <a16:creationId xmlns:a16="http://schemas.microsoft.com/office/drawing/2014/main" id="{38404630-5B76-175B-5C72-53CFBAC07908}"/>
              </a:ext>
            </a:extLst>
          </p:cNvPr>
          <p:cNvPicPr>
            <a:picLocks noChangeAspect="1"/>
          </p:cNvPicPr>
          <p:nvPr/>
        </p:nvPicPr>
        <p:blipFill>
          <a:blip r:embed="rId2"/>
          <a:stretch>
            <a:fillRect/>
          </a:stretch>
        </p:blipFill>
        <p:spPr>
          <a:xfrm>
            <a:off x="451742" y="1798835"/>
            <a:ext cx="4933435" cy="1294370"/>
          </a:xfrm>
          <a:prstGeom prst="rect">
            <a:avLst/>
          </a:prstGeom>
        </p:spPr>
      </p:pic>
      <p:pic>
        <p:nvPicPr>
          <p:cNvPr id="13" name="Picture 12" descr="A cartoon of a person riding a bicycle&#10;&#10;Description automatically generated">
            <a:extLst>
              <a:ext uri="{FF2B5EF4-FFF2-40B4-BE49-F238E27FC236}">
                <a16:creationId xmlns:a16="http://schemas.microsoft.com/office/drawing/2014/main" id="{26890B2B-D063-DF14-924C-A8D8DCF673DC}"/>
              </a:ext>
            </a:extLst>
          </p:cNvPr>
          <p:cNvPicPr>
            <a:picLocks noChangeAspect="1"/>
          </p:cNvPicPr>
          <p:nvPr/>
        </p:nvPicPr>
        <p:blipFill>
          <a:blip r:embed="rId3"/>
          <a:stretch>
            <a:fillRect/>
          </a:stretch>
        </p:blipFill>
        <p:spPr>
          <a:xfrm>
            <a:off x="4889615" y="3392725"/>
            <a:ext cx="2618509" cy="2078182"/>
          </a:xfrm>
          <a:prstGeom prst="rect">
            <a:avLst/>
          </a:prstGeom>
        </p:spPr>
      </p:pic>
      <p:pic>
        <p:nvPicPr>
          <p:cNvPr id="15" name="Picture 14" descr="A picture containing screenshot, text, sketch, diagram&#10;&#10;Description automatically generated">
            <a:extLst>
              <a:ext uri="{FF2B5EF4-FFF2-40B4-BE49-F238E27FC236}">
                <a16:creationId xmlns:a16="http://schemas.microsoft.com/office/drawing/2014/main" id="{135876D5-178C-9123-E0FA-88C3CB04A8CE}"/>
              </a:ext>
            </a:extLst>
          </p:cNvPr>
          <p:cNvPicPr>
            <a:picLocks noChangeAspect="1"/>
          </p:cNvPicPr>
          <p:nvPr/>
        </p:nvPicPr>
        <p:blipFill>
          <a:blip r:embed="rId4"/>
          <a:stretch>
            <a:fillRect/>
          </a:stretch>
        </p:blipFill>
        <p:spPr>
          <a:xfrm>
            <a:off x="7720818" y="1628335"/>
            <a:ext cx="3745523" cy="2092569"/>
          </a:xfrm>
          <a:prstGeom prst="rect">
            <a:avLst/>
          </a:prstGeom>
        </p:spPr>
      </p:pic>
    </p:spTree>
    <p:extLst>
      <p:ext uri="{BB962C8B-B14F-4D97-AF65-F5344CB8AC3E}">
        <p14:creationId xmlns:p14="http://schemas.microsoft.com/office/powerpoint/2010/main" val="246669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n-US" sz="2400" b="1" i="0" u="none" strike="noStrike" baseline="0" dirty="0" err="1">
                <a:latin typeface="ArialMT"/>
              </a:rPr>
              <a:t>Ejemplos</a:t>
            </a:r>
            <a:r>
              <a:rPr lang="en-US" sz="2400" b="1" i="0" u="none" strike="noStrike" baseline="0" dirty="0">
                <a:latin typeface="ArialMT"/>
              </a:rPr>
              <a:t> de </a:t>
            </a:r>
            <a:r>
              <a:rPr lang="en-US" sz="2400" b="1" i="0" u="none" strike="noStrike" baseline="0" dirty="0" err="1">
                <a:latin typeface="ArialMT"/>
              </a:rPr>
              <a:t>soluciones</a:t>
            </a:r>
            <a:r>
              <a:rPr lang="en-US" sz="2400" b="1" i="0" u="none" strike="noStrike" baseline="0" dirty="0">
                <a:latin typeface="ArialMT"/>
              </a:rPr>
              <a:t> Model based</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pic>
        <p:nvPicPr>
          <p:cNvPr id="11" name="Picture 10" descr="A picture containing font, graphics, circle, text&#10;&#10;Description automatically generated">
            <a:extLst>
              <a:ext uri="{FF2B5EF4-FFF2-40B4-BE49-F238E27FC236}">
                <a16:creationId xmlns:a16="http://schemas.microsoft.com/office/drawing/2014/main" id="{38404630-5B76-175B-5C72-53CFBAC07908}"/>
              </a:ext>
            </a:extLst>
          </p:cNvPr>
          <p:cNvPicPr>
            <a:picLocks noChangeAspect="1"/>
          </p:cNvPicPr>
          <p:nvPr/>
        </p:nvPicPr>
        <p:blipFill>
          <a:blip r:embed="rId2"/>
          <a:stretch>
            <a:fillRect/>
          </a:stretch>
        </p:blipFill>
        <p:spPr>
          <a:xfrm>
            <a:off x="726063" y="1748280"/>
            <a:ext cx="4234558" cy="1111008"/>
          </a:xfrm>
          <a:prstGeom prst="rect">
            <a:avLst/>
          </a:prstGeom>
        </p:spPr>
      </p:pic>
      <p:sp>
        <p:nvSpPr>
          <p:cNvPr id="4" name="TextBox 3">
            <a:extLst>
              <a:ext uri="{FF2B5EF4-FFF2-40B4-BE49-F238E27FC236}">
                <a16:creationId xmlns:a16="http://schemas.microsoft.com/office/drawing/2014/main" id="{BB6557DE-0579-BB5F-843C-E061CB07675F}"/>
              </a:ext>
            </a:extLst>
          </p:cNvPr>
          <p:cNvSpPr txBox="1"/>
          <p:nvPr/>
        </p:nvSpPr>
        <p:spPr>
          <a:xfrm>
            <a:off x="5901048" y="1823201"/>
            <a:ext cx="5700401" cy="1200329"/>
          </a:xfrm>
          <a:prstGeom prst="rect">
            <a:avLst/>
          </a:prstGeom>
          <a:noFill/>
        </p:spPr>
        <p:txBody>
          <a:bodyPr wrap="square">
            <a:spAutoFit/>
          </a:bodyPr>
          <a:lstStyle/>
          <a:p>
            <a:pPr algn="just"/>
            <a:r>
              <a:rPr lang="es-ES" sz="1800" b="0" i="0" u="none" strike="noStrike" baseline="0" dirty="0">
                <a:solidFill>
                  <a:srgbClr val="595959"/>
                </a:solidFill>
                <a:latin typeface="ArialMT"/>
              </a:rPr>
              <a:t>- Solución entrenada con </a:t>
            </a:r>
            <a:r>
              <a:rPr lang="es-ES" sz="1800" b="1" i="0" u="none" strike="noStrike" baseline="0" dirty="0">
                <a:solidFill>
                  <a:srgbClr val="595959"/>
                </a:solidFill>
                <a:latin typeface="ArialMT"/>
              </a:rPr>
              <a:t>aprendizaje supervisado y </a:t>
            </a:r>
            <a:r>
              <a:rPr lang="en-US" sz="1800" b="1" i="0" u="none" strike="noStrike" baseline="0" dirty="0" err="1">
                <a:solidFill>
                  <a:srgbClr val="595959"/>
                </a:solidFill>
                <a:latin typeface="ArialMT"/>
              </a:rPr>
              <a:t>aprendizaje</a:t>
            </a:r>
            <a:r>
              <a:rPr lang="en-US" sz="1800" b="1" i="0" u="none" strike="noStrike" baseline="0" dirty="0">
                <a:solidFill>
                  <a:srgbClr val="595959"/>
                </a:solidFill>
                <a:latin typeface="ArialMT"/>
              </a:rPr>
              <a:t> </a:t>
            </a:r>
            <a:r>
              <a:rPr lang="en-US" sz="1800" b="1" i="0" u="none" strike="noStrike" baseline="0" dirty="0" err="1">
                <a:solidFill>
                  <a:srgbClr val="595959"/>
                </a:solidFill>
                <a:latin typeface="ArialMT"/>
              </a:rPr>
              <a:t>por</a:t>
            </a:r>
            <a:r>
              <a:rPr lang="en-US" sz="1800" b="1" i="0" u="none" strike="noStrike" baseline="0" dirty="0">
                <a:solidFill>
                  <a:srgbClr val="595959"/>
                </a:solidFill>
                <a:latin typeface="ArialMT"/>
              </a:rPr>
              <a:t> </a:t>
            </a:r>
            <a:r>
              <a:rPr lang="en-US" sz="1800" b="1" i="0" u="none" strike="noStrike" baseline="0" dirty="0" err="1">
                <a:solidFill>
                  <a:srgbClr val="595959"/>
                </a:solidFill>
                <a:latin typeface="ArialMT"/>
              </a:rPr>
              <a:t>refuerzo</a:t>
            </a:r>
            <a:endParaRPr lang="en-US" sz="1800" b="1" i="0" u="none" strike="noStrike" baseline="0" dirty="0">
              <a:solidFill>
                <a:srgbClr val="595959"/>
              </a:solidFill>
              <a:latin typeface="ArialMT"/>
            </a:endParaRPr>
          </a:p>
          <a:p>
            <a:pPr algn="just"/>
            <a:r>
              <a:rPr lang="es-ES" sz="1800" b="0" i="0" u="none" strike="noStrike" baseline="0" dirty="0">
                <a:solidFill>
                  <a:srgbClr val="595959"/>
                </a:solidFill>
                <a:latin typeface="ArialMT"/>
              </a:rPr>
              <a:t>- Utiliza </a:t>
            </a:r>
            <a:r>
              <a:rPr lang="es-ES" sz="1800" b="1" i="0" u="none" strike="noStrike" baseline="0" dirty="0">
                <a:solidFill>
                  <a:srgbClr val="595959"/>
                </a:solidFill>
                <a:latin typeface="ArialMT"/>
              </a:rPr>
              <a:t>MCTS</a:t>
            </a:r>
            <a:r>
              <a:rPr lang="es-ES" sz="1800" b="0" i="0" u="none" strike="noStrike" baseline="0" dirty="0">
                <a:solidFill>
                  <a:srgbClr val="595959"/>
                </a:solidFill>
                <a:latin typeface="ArialMT"/>
              </a:rPr>
              <a:t> para la </a:t>
            </a:r>
            <a:r>
              <a:rPr lang="es-ES" sz="1800" b="1" i="0" u="none" strike="noStrike" baseline="0" dirty="0">
                <a:solidFill>
                  <a:srgbClr val="595959"/>
                </a:solidFill>
                <a:latin typeface="ArialMT"/>
              </a:rPr>
              <a:t>estimación de qué acción </a:t>
            </a:r>
            <a:r>
              <a:rPr lang="en-US" sz="1800" b="1" i="0" u="none" strike="noStrike" baseline="0" dirty="0" err="1">
                <a:solidFill>
                  <a:srgbClr val="595959"/>
                </a:solidFill>
                <a:latin typeface="ArialMT"/>
              </a:rPr>
              <a:t>escoger</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en</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cada</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estado</a:t>
            </a:r>
            <a:endParaRPr lang="en-US" dirty="0"/>
          </a:p>
        </p:txBody>
      </p:sp>
      <p:pic>
        <p:nvPicPr>
          <p:cNvPr id="7" name="Picture 6" descr="A picture containing text, diagram, font, line&#10;&#10;Description automatically generated">
            <a:extLst>
              <a:ext uri="{FF2B5EF4-FFF2-40B4-BE49-F238E27FC236}">
                <a16:creationId xmlns:a16="http://schemas.microsoft.com/office/drawing/2014/main" id="{2C6C79DF-882A-2A96-1085-265AAC90D761}"/>
              </a:ext>
            </a:extLst>
          </p:cNvPr>
          <p:cNvPicPr>
            <a:picLocks noChangeAspect="1"/>
          </p:cNvPicPr>
          <p:nvPr/>
        </p:nvPicPr>
        <p:blipFill>
          <a:blip r:embed="rId3"/>
          <a:stretch>
            <a:fillRect/>
          </a:stretch>
        </p:blipFill>
        <p:spPr>
          <a:xfrm>
            <a:off x="4246679" y="3470049"/>
            <a:ext cx="7242540" cy="2394041"/>
          </a:xfrm>
          <a:prstGeom prst="rect">
            <a:avLst/>
          </a:prstGeom>
        </p:spPr>
      </p:pic>
      <p:sp>
        <p:nvSpPr>
          <p:cNvPr id="10" name="TextBox 9">
            <a:extLst>
              <a:ext uri="{FF2B5EF4-FFF2-40B4-BE49-F238E27FC236}">
                <a16:creationId xmlns:a16="http://schemas.microsoft.com/office/drawing/2014/main" id="{49140CF4-DDD6-6651-926A-A07E55C971FC}"/>
              </a:ext>
            </a:extLst>
          </p:cNvPr>
          <p:cNvSpPr txBox="1"/>
          <p:nvPr/>
        </p:nvSpPr>
        <p:spPr>
          <a:xfrm>
            <a:off x="257464" y="5864090"/>
            <a:ext cx="6097904" cy="461665"/>
          </a:xfrm>
          <a:prstGeom prst="rect">
            <a:avLst/>
          </a:prstGeom>
          <a:noFill/>
        </p:spPr>
        <p:txBody>
          <a:bodyPr wrap="square">
            <a:spAutoFit/>
          </a:bodyPr>
          <a:lstStyle/>
          <a:p>
            <a:r>
              <a:rPr lang="en-US" sz="1200" dirty="0">
                <a:solidFill>
                  <a:schemeClr val="tx2"/>
                </a:solidFill>
              </a:rPr>
              <a:t>https://es.m.wikipedia.org/wiki/Archivo:Alphago_logo_Reversed.svg</a:t>
            </a:r>
          </a:p>
          <a:p>
            <a:r>
              <a:rPr lang="en-US" sz="1200" dirty="0">
                <a:solidFill>
                  <a:schemeClr val="tx2"/>
                </a:solidFill>
              </a:rPr>
              <a:t>https://deepmind.com/research/case-studies/alphago-the-story-so-far</a:t>
            </a:r>
          </a:p>
        </p:txBody>
      </p:sp>
    </p:spTree>
    <p:extLst>
      <p:ext uri="{BB962C8B-B14F-4D97-AF65-F5344CB8AC3E}">
        <p14:creationId xmlns:p14="http://schemas.microsoft.com/office/powerpoint/2010/main" val="408009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sz="2000" b="1"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sz="1800" b="0" i="1" u="none" strike="noStrike" baseline="0" dirty="0" err="1">
                <a:latin typeface="ArialMT"/>
              </a:rPr>
              <a:t>Planning</a:t>
            </a:r>
            <a:r>
              <a:rPr lang="es-ES" sz="1800" b="0" i="1" u="none" strike="noStrike" baseline="0" dirty="0">
                <a:latin typeface="ArialMT"/>
              </a:rPr>
              <a:t> &amp; </a:t>
            </a:r>
            <a:r>
              <a:rPr lang="es-ES" sz="1800" b="0" i="1" u="none" strike="noStrike" baseline="0" dirty="0" err="1">
                <a:latin typeface="ArialMT"/>
              </a:rPr>
              <a:t>Learning</a:t>
            </a:r>
            <a:endParaRPr lang="es-ES" sz="1800" b="0"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57252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n-US" sz="2400" b="1" i="0" u="none" strike="noStrike" baseline="0" dirty="0" err="1">
                <a:latin typeface="ArialMT"/>
              </a:rPr>
              <a:t>Ejemplos</a:t>
            </a:r>
            <a:r>
              <a:rPr lang="en-US" sz="2400" b="1" i="0" u="none" strike="noStrike" baseline="0" dirty="0">
                <a:latin typeface="ArialMT"/>
              </a:rPr>
              <a:t> de </a:t>
            </a:r>
            <a:r>
              <a:rPr lang="en-US" sz="2400" b="1" i="0" u="none" strike="noStrike" baseline="0" dirty="0" err="1">
                <a:latin typeface="ArialMT"/>
              </a:rPr>
              <a:t>soluciones</a:t>
            </a:r>
            <a:r>
              <a:rPr lang="en-US" sz="2400" b="1" i="0" u="none" strike="noStrike" baseline="0" dirty="0">
                <a:latin typeface="ArialMT"/>
              </a:rPr>
              <a:t> Model based</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4" name="TextBox 3">
            <a:extLst>
              <a:ext uri="{FF2B5EF4-FFF2-40B4-BE49-F238E27FC236}">
                <a16:creationId xmlns:a16="http://schemas.microsoft.com/office/drawing/2014/main" id="{BB6557DE-0579-BB5F-843C-E061CB07675F}"/>
              </a:ext>
            </a:extLst>
          </p:cNvPr>
          <p:cNvSpPr txBox="1"/>
          <p:nvPr/>
        </p:nvSpPr>
        <p:spPr>
          <a:xfrm>
            <a:off x="6096000" y="1902463"/>
            <a:ext cx="5562600" cy="3139321"/>
          </a:xfrm>
          <a:prstGeom prst="rect">
            <a:avLst/>
          </a:prstGeom>
          <a:noFill/>
        </p:spPr>
        <p:txBody>
          <a:bodyPr wrap="square">
            <a:spAutoFit/>
          </a:bodyPr>
          <a:lstStyle/>
          <a:p>
            <a:pPr algn="just"/>
            <a:r>
              <a:rPr lang="es-ES" sz="1800" b="0" i="0" u="none" strike="noStrike" baseline="0" dirty="0">
                <a:solidFill>
                  <a:srgbClr val="595959"/>
                </a:solidFill>
                <a:latin typeface="ArialMT"/>
              </a:rPr>
              <a:t>En su siguiente versión, </a:t>
            </a:r>
            <a:r>
              <a:rPr lang="es-ES" sz="1800" b="0" i="0" u="none" strike="noStrike" baseline="0" dirty="0" err="1">
                <a:solidFill>
                  <a:srgbClr val="595959"/>
                </a:solidFill>
                <a:latin typeface="ArialMT"/>
              </a:rPr>
              <a:t>Alphago</a:t>
            </a:r>
            <a:r>
              <a:rPr lang="es-ES" sz="1800" b="0" i="0" u="none" strike="noStrike" baseline="0" dirty="0">
                <a:solidFill>
                  <a:srgbClr val="595959"/>
                </a:solidFill>
                <a:latin typeface="ArialMT"/>
              </a:rPr>
              <a:t> Zero, el entrenamiento de la solución se produce mediante </a:t>
            </a:r>
            <a:r>
              <a:rPr lang="es-ES" sz="1800" b="1" i="1" u="none" strike="noStrike" baseline="0" dirty="0" err="1">
                <a:solidFill>
                  <a:srgbClr val="595959"/>
                </a:solidFill>
                <a:latin typeface="Arial-ItalicMT"/>
              </a:rPr>
              <a:t>self-play</a:t>
            </a:r>
            <a:r>
              <a:rPr lang="es-ES" sz="1800" b="0" i="0" u="none" strike="noStrike" baseline="0" dirty="0">
                <a:solidFill>
                  <a:srgbClr val="595959"/>
                </a:solidFill>
                <a:latin typeface="ArialMT"/>
              </a:rPr>
              <a:t>, sin incluir la primera fase de aprendizaje </a:t>
            </a:r>
            <a:r>
              <a:rPr lang="en-US" sz="1800" b="0" i="0" u="none" strike="noStrike" baseline="0" dirty="0" err="1">
                <a:solidFill>
                  <a:srgbClr val="595959"/>
                </a:solidFill>
                <a:latin typeface="ArialMT"/>
              </a:rPr>
              <a:t>supervisado</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Como versión siguiente, </a:t>
            </a:r>
            <a:r>
              <a:rPr lang="es-ES" sz="1800" b="0" i="0" u="none" strike="noStrike" baseline="0" dirty="0" err="1">
                <a:solidFill>
                  <a:srgbClr val="595959"/>
                </a:solidFill>
                <a:latin typeface="ArialMT"/>
              </a:rPr>
              <a:t>Deepmind</a:t>
            </a:r>
            <a:r>
              <a:rPr lang="es-ES" sz="1800" b="0" i="0" u="none" strike="noStrike" baseline="0" dirty="0">
                <a:solidFill>
                  <a:srgbClr val="595959"/>
                </a:solidFill>
                <a:latin typeface="ArialMT"/>
              </a:rPr>
              <a:t> desarrolla </a:t>
            </a:r>
            <a:r>
              <a:rPr lang="es-ES" sz="1800" b="0" i="0" u="none" strike="noStrike" baseline="0" dirty="0" err="1">
                <a:solidFill>
                  <a:srgbClr val="595959"/>
                </a:solidFill>
                <a:latin typeface="ArialMT"/>
              </a:rPr>
              <a:t>AlphaZero</a:t>
            </a:r>
            <a:r>
              <a:rPr lang="es-ES" sz="1800" b="0" i="0" u="none" strike="noStrike" baseline="0" dirty="0">
                <a:solidFill>
                  <a:srgbClr val="595959"/>
                </a:solidFill>
                <a:latin typeface="ArialMT"/>
              </a:rPr>
              <a:t>, para generalizar a los juegos del ajedrez y </a:t>
            </a:r>
            <a:r>
              <a:rPr lang="es-ES" sz="1800" b="0" i="0" u="none" strike="noStrike" baseline="0" dirty="0" err="1">
                <a:solidFill>
                  <a:srgbClr val="595959"/>
                </a:solidFill>
                <a:latin typeface="ArialMT"/>
              </a:rPr>
              <a:t>Shogi</a:t>
            </a:r>
            <a:r>
              <a:rPr lang="es-ES" sz="1800" b="0" i="0" u="none" strike="noStrike" baseline="0" dirty="0">
                <a:solidFill>
                  <a:srgbClr val="595959"/>
                </a:solidFill>
                <a:latin typeface="ArialMT"/>
              </a:rPr>
              <a:t> además del </a:t>
            </a:r>
            <a:r>
              <a:rPr lang="es-ES" sz="1800" b="0" i="0" u="none" strike="noStrike" baseline="0" dirty="0" err="1">
                <a:solidFill>
                  <a:srgbClr val="595959"/>
                </a:solidFill>
                <a:latin typeface="ArialMT"/>
              </a:rPr>
              <a:t>Go</a:t>
            </a:r>
            <a:r>
              <a:rPr lang="es-ES" sz="1800" b="0" i="0" u="none" strike="noStrike" baseline="0" dirty="0">
                <a:solidFill>
                  <a:srgbClr val="595959"/>
                </a:solidFill>
                <a:latin typeface="ArialMT"/>
              </a:rPr>
              <a:t>. </a:t>
            </a:r>
          </a:p>
          <a:p>
            <a:pPr algn="just"/>
            <a:endParaRPr lang="es-ES" dirty="0">
              <a:solidFill>
                <a:srgbClr val="595959"/>
              </a:solidFill>
              <a:latin typeface="ArialMT"/>
            </a:endParaRPr>
          </a:p>
          <a:p>
            <a:pPr algn="just"/>
            <a:r>
              <a:rPr lang="en-US" sz="1800" b="0" i="0" u="none" strike="noStrike" baseline="0" dirty="0">
                <a:solidFill>
                  <a:srgbClr val="595959"/>
                </a:solidFill>
                <a:latin typeface="ArialMT"/>
              </a:rPr>
              <a:t>Como </a:t>
            </a:r>
            <a:r>
              <a:rPr lang="en-US" sz="1800" b="0" i="0" u="none" strike="noStrike" baseline="0" dirty="0" err="1">
                <a:solidFill>
                  <a:srgbClr val="595959"/>
                </a:solidFill>
                <a:latin typeface="ArialMT"/>
              </a:rPr>
              <a:t>curiosidad</a:t>
            </a:r>
            <a:r>
              <a:rPr lang="en-US" sz="1800" b="0" i="0" u="none" strike="noStrike" baseline="0" dirty="0">
                <a:solidFill>
                  <a:srgbClr val="595959"/>
                </a:solidFill>
                <a:latin typeface="ArialMT"/>
              </a:rPr>
              <a:t>, se </a:t>
            </a:r>
            <a:r>
              <a:rPr lang="en-US" sz="1800" b="0" i="0" u="none" strike="noStrike" baseline="0" dirty="0" err="1">
                <a:solidFill>
                  <a:srgbClr val="595959"/>
                </a:solidFill>
                <a:latin typeface="ArialMT"/>
              </a:rPr>
              <a:t>estima</a:t>
            </a:r>
            <a:r>
              <a:rPr lang="en-US" sz="1800" b="0" i="0" u="none" strike="noStrike" baseline="0" dirty="0">
                <a:solidFill>
                  <a:srgbClr val="595959"/>
                </a:solidFill>
                <a:latin typeface="ArialMT"/>
              </a:rPr>
              <a:t> que </a:t>
            </a:r>
            <a:r>
              <a:rPr lang="en-US" sz="1800" b="1" i="0" u="none" strike="noStrike" baseline="0" dirty="0" err="1">
                <a:solidFill>
                  <a:srgbClr val="595959"/>
                </a:solidFill>
                <a:latin typeface="ArialMT"/>
              </a:rPr>
              <a:t>Alphago</a:t>
            </a:r>
            <a:r>
              <a:rPr lang="en-US" sz="1800" b="1" i="0" u="none" strike="noStrike" baseline="0" dirty="0">
                <a:solidFill>
                  <a:srgbClr val="595959"/>
                </a:solidFill>
                <a:latin typeface="ArialMT"/>
              </a:rPr>
              <a:t> Zero </a:t>
            </a:r>
            <a:r>
              <a:rPr lang="es-ES" sz="1800" b="1" i="0" u="none" strike="noStrike" baseline="0" dirty="0">
                <a:solidFill>
                  <a:srgbClr val="595959"/>
                </a:solidFill>
                <a:latin typeface="ArialMT"/>
              </a:rPr>
              <a:t>costó unos 35M$ en recursos computacionales*</a:t>
            </a:r>
            <a:endParaRPr lang="en-US" b="1" dirty="0"/>
          </a:p>
        </p:txBody>
      </p:sp>
      <p:sp>
        <p:nvSpPr>
          <p:cNvPr id="6" name="TextBox 5">
            <a:extLst>
              <a:ext uri="{FF2B5EF4-FFF2-40B4-BE49-F238E27FC236}">
                <a16:creationId xmlns:a16="http://schemas.microsoft.com/office/drawing/2014/main" id="{C7058145-FCC3-9A54-06C4-BEFDB2264D84}"/>
              </a:ext>
            </a:extLst>
          </p:cNvPr>
          <p:cNvSpPr txBox="1"/>
          <p:nvPr/>
        </p:nvSpPr>
        <p:spPr>
          <a:xfrm>
            <a:off x="257464" y="5640745"/>
            <a:ext cx="6097904" cy="646331"/>
          </a:xfrm>
          <a:prstGeom prst="rect">
            <a:avLst/>
          </a:prstGeom>
          <a:noFill/>
        </p:spPr>
        <p:txBody>
          <a:bodyPr wrap="square">
            <a:spAutoFit/>
          </a:bodyPr>
          <a:lstStyle/>
          <a:p>
            <a:r>
              <a:rPr lang="en-US" sz="1200" dirty="0">
                <a:solidFill>
                  <a:schemeClr val="tx2"/>
                </a:solidFill>
              </a:rPr>
              <a:t>https://www.xataka.com/robotica-e-ia/la-nueva-alphago-esta-un-paso-mas-cerca-de-la-singularidad-aprende-de-si-misma-y-deja-en-ridiculo-a-la-anterior</a:t>
            </a:r>
          </a:p>
          <a:p>
            <a:r>
              <a:rPr lang="en-US" sz="1200" dirty="0">
                <a:solidFill>
                  <a:schemeClr val="tx2"/>
                </a:solidFill>
              </a:rPr>
              <a:t>*https://www.yuzeh.com/data/agz-cost.html</a:t>
            </a:r>
          </a:p>
        </p:txBody>
      </p:sp>
      <p:pic>
        <p:nvPicPr>
          <p:cNvPr id="9" name="Picture 8" descr="A picture containing text, stitch, pattern, monochrome&#10;&#10;Description automatically generated">
            <a:extLst>
              <a:ext uri="{FF2B5EF4-FFF2-40B4-BE49-F238E27FC236}">
                <a16:creationId xmlns:a16="http://schemas.microsoft.com/office/drawing/2014/main" id="{F82414AF-D154-19F1-FBF2-217C86A42B9D}"/>
              </a:ext>
            </a:extLst>
          </p:cNvPr>
          <p:cNvPicPr>
            <a:picLocks noChangeAspect="1"/>
          </p:cNvPicPr>
          <p:nvPr/>
        </p:nvPicPr>
        <p:blipFill>
          <a:blip r:embed="rId2"/>
          <a:stretch>
            <a:fillRect/>
          </a:stretch>
        </p:blipFill>
        <p:spPr>
          <a:xfrm>
            <a:off x="906061" y="1902463"/>
            <a:ext cx="4166046" cy="3414389"/>
          </a:xfrm>
          <a:prstGeom prst="rect">
            <a:avLst/>
          </a:prstGeom>
        </p:spPr>
      </p:pic>
    </p:spTree>
    <p:extLst>
      <p:ext uri="{BB962C8B-B14F-4D97-AF65-F5344CB8AC3E}">
        <p14:creationId xmlns:p14="http://schemas.microsoft.com/office/powerpoint/2010/main" val="208687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n-US" sz="2400" b="1" i="0" u="none" strike="noStrike" baseline="0" dirty="0" err="1">
                <a:latin typeface="ArialMT"/>
              </a:rPr>
              <a:t>Ejemplos</a:t>
            </a:r>
            <a:r>
              <a:rPr lang="en-US" sz="2400" b="1" i="0" u="none" strike="noStrike" baseline="0" dirty="0">
                <a:latin typeface="ArialMT"/>
              </a:rPr>
              <a:t> de </a:t>
            </a:r>
            <a:r>
              <a:rPr lang="en-US" sz="2400" b="1" i="0" u="none" strike="noStrike" baseline="0" dirty="0" err="1">
                <a:latin typeface="ArialMT"/>
              </a:rPr>
              <a:t>soluciones</a:t>
            </a:r>
            <a:r>
              <a:rPr lang="en-US" sz="2400" b="1" i="0" u="none" strike="noStrike" baseline="0" dirty="0">
                <a:latin typeface="ArialMT"/>
              </a:rPr>
              <a:t> Model based</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4" name="TextBox 3">
            <a:extLst>
              <a:ext uri="{FF2B5EF4-FFF2-40B4-BE49-F238E27FC236}">
                <a16:creationId xmlns:a16="http://schemas.microsoft.com/office/drawing/2014/main" id="{BB6557DE-0579-BB5F-843C-E061CB07675F}"/>
              </a:ext>
            </a:extLst>
          </p:cNvPr>
          <p:cNvSpPr txBox="1"/>
          <p:nvPr/>
        </p:nvSpPr>
        <p:spPr>
          <a:xfrm>
            <a:off x="6095999" y="2002315"/>
            <a:ext cx="5475383" cy="3416320"/>
          </a:xfrm>
          <a:prstGeom prst="rect">
            <a:avLst/>
          </a:prstGeom>
          <a:noFill/>
        </p:spPr>
        <p:txBody>
          <a:bodyPr wrap="square">
            <a:spAutoFit/>
          </a:bodyPr>
          <a:lstStyle/>
          <a:p>
            <a:pPr marL="285750" indent="-285750" algn="just">
              <a:buFontTx/>
              <a:buChar char="-"/>
            </a:pPr>
            <a:r>
              <a:rPr lang="en-US" sz="1800" b="1" i="0" u="none" strike="noStrike" baseline="0" dirty="0">
                <a:solidFill>
                  <a:srgbClr val="595959"/>
                </a:solidFill>
                <a:latin typeface="ArialMT"/>
              </a:rPr>
              <a:t>TD-Gammon</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desarrollado</a:t>
            </a:r>
            <a:r>
              <a:rPr lang="en-US" sz="1800" b="0" i="0" u="none" strike="noStrike" baseline="0" dirty="0">
                <a:solidFill>
                  <a:srgbClr val="595959"/>
                </a:solidFill>
                <a:latin typeface="ArialMT"/>
              </a:rPr>
              <a:t> </a:t>
            </a:r>
            <a:r>
              <a:rPr lang="en-US" sz="1800" b="0" i="0" u="none" strike="noStrike" baseline="0" dirty="0" err="1">
                <a:solidFill>
                  <a:srgbClr val="595959"/>
                </a:solidFill>
                <a:latin typeface="ArialMT"/>
              </a:rPr>
              <a:t>por</a:t>
            </a:r>
            <a:r>
              <a:rPr lang="en-US" sz="1800" b="0" i="0" u="none" strike="noStrike" baseline="0" dirty="0">
                <a:solidFill>
                  <a:srgbClr val="595959"/>
                </a:solidFill>
                <a:latin typeface="ArialMT"/>
              </a:rPr>
              <a:t> Gerry </a:t>
            </a:r>
            <a:r>
              <a:rPr lang="it-IT" sz="1800" b="0" i="0" u="none" strike="noStrike" baseline="0" dirty="0">
                <a:solidFill>
                  <a:srgbClr val="595959"/>
                </a:solidFill>
                <a:latin typeface="ArialMT"/>
              </a:rPr>
              <a:t>Tesauro (Tesauro, 1992, 1994, 1995).</a:t>
            </a:r>
          </a:p>
          <a:p>
            <a:pPr marL="285750" indent="-285750" algn="just">
              <a:buFontTx/>
              <a:buChar char="-"/>
            </a:pPr>
            <a:endParaRPr lang="it-IT" sz="1800" b="0" i="0" u="none" strike="noStrike" baseline="0" dirty="0">
              <a:solidFill>
                <a:srgbClr val="595959"/>
              </a:solidFill>
              <a:latin typeface="ArialMT"/>
            </a:endParaRPr>
          </a:p>
          <a:p>
            <a:pPr marL="285750" indent="-285750" algn="just">
              <a:buFontTx/>
              <a:buChar char="-"/>
            </a:pPr>
            <a:r>
              <a:rPr lang="es-ES" sz="1800" b="0" i="0" u="none" strike="noStrike" baseline="0" dirty="0">
                <a:solidFill>
                  <a:srgbClr val="595959"/>
                </a:solidFill>
                <a:latin typeface="ArialMT"/>
              </a:rPr>
              <a:t>A diferencia de otras soluciones de la </a:t>
            </a:r>
            <a:r>
              <a:rPr lang="en-US" sz="1800" b="0" i="0" u="none" strike="noStrike" baseline="0" dirty="0" err="1">
                <a:solidFill>
                  <a:srgbClr val="595959"/>
                </a:solidFill>
                <a:latin typeface="ArialMT"/>
              </a:rPr>
              <a:t>época</a:t>
            </a:r>
            <a:r>
              <a:rPr lang="en-US" sz="1800" b="0" i="0" u="none" strike="noStrike" baseline="0" dirty="0">
                <a:solidFill>
                  <a:srgbClr val="595959"/>
                </a:solidFill>
                <a:latin typeface="ArialMT"/>
              </a:rPr>
              <a:t>, </a:t>
            </a:r>
            <a:r>
              <a:rPr lang="en-US" sz="1800" b="1" i="0" u="none" strike="noStrike" baseline="0" dirty="0" err="1">
                <a:solidFill>
                  <a:srgbClr val="595959"/>
                </a:solidFill>
                <a:latin typeface="ArialMT"/>
              </a:rPr>
              <a:t>utiliza</a:t>
            </a:r>
            <a:r>
              <a:rPr lang="en-US" sz="1800" b="1" i="0" u="none" strike="noStrike" baseline="0" dirty="0">
                <a:solidFill>
                  <a:srgbClr val="595959"/>
                </a:solidFill>
                <a:latin typeface="ArialMT"/>
              </a:rPr>
              <a:t> </a:t>
            </a:r>
            <a:r>
              <a:rPr lang="en-US" sz="1800" b="1" i="0" u="none" strike="noStrike" baseline="0" dirty="0" err="1">
                <a:solidFill>
                  <a:srgbClr val="595959"/>
                </a:solidFill>
                <a:latin typeface="ArialMT"/>
              </a:rPr>
              <a:t>como</a:t>
            </a:r>
            <a:r>
              <a:rPr lang="en-US" sz="1800" b="1" i="0" u="none" strike="noStrike" baseline="0" dirty="0">
                <a:solidFill>
                  <a:srgbClr val="595959"/>
                </a:solidFill>
                <a:latin typeface="ArialMT"/>
              </a:rPr>
              <a:t> </a:t>
            </a:r>
            <a:r>
              <a:rPr lang="en-US" sz="1800" b="1" i="0" u="none" strike="noStrike" baseline="0" dirty="0" err="1">
                <a:solidFill>
                  <a:srgbClr val="595959"/>
                </a:solidFill>
                <a:latin typeface="ArialMT"/>
              </a:rPr>
              <a:t>datos</a:t>
            </a:r>
            <a:r>
              <a:rPr lang="en-US" sz="1800" b="1" i="0" u="none" strike="noStrike" baseline="0" dirty="0">
                <a:solidFill>
                  <a:srgbClr val="595959"/>
                </a:solidFill>
                <a:latin typeface="ArialMT"/>
              </a:rPr>
              <a:t> de entrada </a:t>
            </a:r>
            <a:r>
              <a:rPr lang="en-US" sz="1800" b="1" i="0" u="none" strike="noStrike" baseline="0" dirty="0" err="1">
                <a:solidFill>
                  <a:srgbClr val="595959"/>
                </a:solidFill>
                <a:latin typeface="ArialMT"/>
              </a:rPr>
              <a:t>los</a:t>
            </a:r>
            <a:r>
              <a:rPr lang="en-US" b="1" dirty="0">
                <a:solidFill>
                  <a:srgbClr val="595959"/>
                </a:solidFill>
                <a:latin typeface="ArialMT"/>
              </a:rPr>
              <a:t> </a:t>
            </a:r>
            <a:r>
              <a:rPr lang="es-ES" sz="1800" b="1" i="0" u="none" strike="noStrike" baseline="0" dirty="0">
                <a:solidFill>
                  <a:srgbClr val="595959"/>
                </a:solidFill>
                <a:latin typeface="ArialMT"/>
              </a:rPr>
              <a:t>datos en crudo del tablero</a:t>
            </a:r>
            <a:r>
              <a:rPr lang="es-ES" sz="1800" b="0" i="0" u="none" strike="noStrike" baseline="0" dirty="0">
                <a:solidFill>
                  <a:srgbClr val="595959"/>
                </a:solidFill>
                <a:latin typeface="ArialMT"/>
              </a:rPr>
              <a:t>.</a:t>
            </a:r>
          </a:p>
          <a:p>
            <a:pPr marL="285750" indent="-285750" algn="just">
              <a:buFontTx/>
              <a:buChar char="-"/>
            </a:pPr>
            <a:endParaRPr lang="es-ES" sz="1800" b="0" i="0" u="none" strike="noStrike" baseline="0" dirty="0">
              <a:solidFill>
                <a:srgbClr val="595959"/>
              </a:solidFill>
              <a:latin typeface="ArialMT"/>
            </a:endParaRPr>
          </a:p>
          <a:p>
            <a:pPr marL="285750" indent="-285750" algn="just">
              <a:buFontTx/>
              <a:buChar char="-"/>
            </a:pPr>
            <a:r>
              <a:rPr lang="es-ES" sz="1800" b="0" i="0" u="none" strike="noStrike" baseline="0" dirty="0">
                <a:solidFill>
                  <a:srgbClr val="595959"/>
                </a:solidFill>
                <a:latin typeface="ArialMT"/>
              </a:rPr>
              <a:t>Otro elemento diferencial es la </a:t>
            </a:r>
            <a:r>
              <a:rPr lang="es-ES" sz="1800" b="1" i="0" u="none" strike="noStrike" baseline="0" dirty="0">
                <a:solidFill>
                  <a:srgbClr val="595959"/>
                </a:solidFill>
                <a:latin typeface="ArialMT"/>
              </a:rPr>
              <a:t>función de evaluación </a:t>
            </a:r>
            <a:r>
              <a:rPr lang="es-ES" sz="1800" b="0" i="0" u="none" strike="noStrike" baseline="0" dirty="0">
                <a:solidFill>
                  <a:srgbClr val="595959"/>
                </a:solidFill>
                <a:latin typeface="ArialMT"/>
              </a:rPr>
              <a:t>utilizada, </a:t>
            </a:r>
            <a:r>
              <a:rPr lang="es-ES" sz="1800" b="1" i="0" u="none" strike="noStrike" baseline="0" dirty="0">
                <a:solidFill>
                  <a:srgbClr val="595959"/>
                </a:solidFill>
                <a:latin typeface="ArialMT"/>
              </a:rPr>
              <a:t>basada en diferencias temporales</a:t>
            </a:r>
            <a:r>
              <a:rPr lang="es-ES" sz="1800" b="0" i="0" u="none" strike="noStrike" baseline="0" dirty="0">
                <a:solidFill>
                  <a:srgbClr val="595959"/>
                </a:solidFill>
                <a:latin typeface="ArialMT"/>
              </a:rPr>
              <a:t> para optimizar la red neuronal con la que se aproxima la probabilidad de </a:t>
            </a:r>
            <a:r>
              <a:rPr lang="en-US" sz="1800" b="0" i="0" u="none" strike="noStrike" baseline="0" dirty="0" err="1">
                <a:solidFill>
                  <a:srgbClr val="595959"/>
                </a:solidFill>
                <a:latin typeface="ArialMT"/>
              </a:rPr>
              <a:t>ganar</a:t>
            </a:r>
            <a:r>
              <a:rPr lang="en-US" sz="1800" b="0" i="0" u="none" strike="noStrike" baseline="0" dirty="0">
                <a:solidFill>
                  <a:srgbClr val="595959"/>
                </a:solidFill>
                <a:latin typeface="ArialMT"/>
              </a:rPr>
              <a:t>.</a:t>
            </a:r>
          </a:p>
          <a:p>
            <a:pPr marL="285750" indent="-285750" algn="l">
              <a:buFontTx/>
              <a:buChar char="-"/>
            </a:pPr>
            <a:endParaRPr lang="en-US" dirty="0"/>
          </a:p>
        </p:txBody>
      </p:sp>
      <p:pic>
        <p:nvPicPr>
          <p:cNvPr id="7" name="Picture 6" descr="A picture containing diagram, line, white, text&#10;&#10;Description automatically generated">
            <a:extLst>
              <a:ext uri="{FF2B5EF4-FFF2-40B4-BE49-F238E27FC236}">
                <a16:creationId xmlns:a16="http://schemas.microsoft.com/office/drawing/2014/main" id="{ED7CAF9E-36CB-A1B4-B396-2FEF348D6C91}"/>
              </a:ext>
            </a:extLst>
          </p:cNvPr>
          <p:cNvPicPr>
            <a:picLocks noChangeAspect="1"/>
          </p:cNvPicPr>
          <p:nvPr/>
        </p:nvPicPr>
        <p:blipFill>
          <a:blip r:embed="rId2"/>
          <a:stretch>
            <a:fillRect/>
          </a:stretch>
        </p:blipFill>
        <p:spPr>
          <a:xfrm>
            <a:off x="420798" y="2002315"/>
            <a:ext cx="5475383" cy="2853369"/>
          </a:xfrm>
          <a:prstGeom prst="rect">
            <a:avLst/>
          </a:prstGeom>
        </p:spPr>
      </p:pic>
      <p:sp>
        <p:nvSpPr>
          <p:cNvPr id="10" name="TextBox 9">
            <a:extLst>
              <a:ext uri="{FF2B5EF4-FFF2-40B4-BE49-F238E27FC236}">
                <a16:creationId xmlns:a16="http://schemas.microsoft.com/office/drawing/2014/main" id="{0C12E785-18C2-DC6E-FC4F-38B4AA4BE785}"/>
              </a:ext>
            </a:extLst>
          </p:cNvPr>
          <p:cNvSpPr txBox="1"/>
          <p:nvPr/>
        </p:nvSpPr>
        <p:spPr>
          <a:xfrm>
            <a:off x="257464" y="5916743"/>
            <a:ext cx="6097904" cy="461665"/>
          </a:xfrm>
          <a:prstGeom prst="rect">
            <a:avLst/>
          </a:prstGeom>
          <a:noFill/>
        </p:spPr>
        <p:txBody>
          <a:bodyPr wrap="square">
            <a:spAutoFit/>
          </a:bodyPr>
          <a:lstStyle/>
          <a:p>
            <a:r>
              <a:rPr lang="en-US" sz="1200" dirty="0">
                <a:solidFill>
                  <a:schemeClr val="tx2"/>
                </a:solidFill>
              </a:rPr>
              <a:t>https://en.wikipedia.org/wiki/TD-Gammon</a:t>
            </a:r>
          </a:p>
          <a:p>
            <a:r>
              <a:rPr lang="en-US" sz="1200" dirty="0">
                <a:solidFill>
                  <a:schemeClr val="tx2"/>
                </a:solidFill>
              </a:rPr>
              <a:t>http://incompleteideas.net/book/ebook/node108.html</a:t>
            </a:r>
          </a:p>
        </p:txBody>
      </p:sp>
    </p:spTree>
    <p:extLst>
      <p:ext uri="{BB962C8B-B14F-4D97-AF65-F5344CB8AC3E}">
        <p14:creationId xmlns:p14="http://schemas.microsoft.com/office/powerpoint/2010/main" val="392963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n-US" sz="2400" b="1" i="0" u="none" strike="noStrike" baseline="0" dirty="0" err="1">
                <a:latin typeface="ArialMT"/>
              </a:rPr>
              <a:t>Ejemplos</a:t>
            </a:r>
            <a:r>
              <a:rPr lang="en-US" sz="2400" b="1" i="0" u="none" strike="noStrike" baseline="0" dirty="0">
                <a:latin typeface="ArialMT"/>
              </a:rPr>
              <a:t> de </a:t>
            </a:r>
            <a:r>
              <a:rPr lang="en-US" sz="2400" b="1" i="0" u="none" strike="noStrike" baseline="0" dirty="0" err="1">
                <a:latin typeface="ArialMT"/>
              </a:rPr>
              <a:t>soluciones</a:t>
            </a:r>
            <a:r>
              <a:rPr lang="en-US" sz="2400" b="1" i="0" u="none" strike="noStrike" baseline="0" dirty="0">
                <a:latin typeface="ArialMT"/>
              </a:rPr>
              <a:t> Model based</a:t>
            </a:r>
          </a:p>
          <a:p>
            <a:pPr algn="l"/>
            <a:endParaRPr lang="es-ES" sz="2400" b="1" i="0" u="none" strike="noStrike" baseline="0" dirty="0">
              <a:latin typeface="ArialMT"/>
            </a:endParaRP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6" name="TextBox 5">
            <a:extLst>
              <a:ext uri="{FF2B5EF4-FFF2-40B4-BE49-F238E27FC236}">
                <a16:creationId xmlns:a16="http://schemas.microsoft.com/office/drawing/2014/main" id="{A18B2C6E-A6A1-5E33-5EAC-9204DFE0803B}"/>
              </a:ext>
            </a:extLst>
          </p:cNvPr>
          <p:cNvSpPr txBox="1"/>
          <p:nvPr/>
        </p:nvSpPr>
        <p:spPr>
          <a:xfrm>
            <a:off x="257464" y="6070637"/>
            <a:ext cx="6097904" cy="276999"/>
          </a:xfrm>
          <a:prstGeom prst="rect">
            <a:avLst/>
          </a:prstGeom>
          <a:noFill/>
        </p:spPr>
        <p:txBody>
          <a:bodyPr wrap="square">
            <a:spAutoFit/>
          </a:bodyPr>
          <a:lstStyle/>
          <a:p>
            <a:r>
              <a:rPr lang="en-US" sz="1200" dirty="0">
                <a:solidFill>
                  <a:schemeClr val="tx2"/>
                </a:solidFill>
              </a:rPr>
              <a:t>https://worldmodels.github.io/</a:t>
            </a:r>
          </a:p>
        </p:txBody>
      </p:sp>
      <p:pic>
        <p:nvPicPr>
          <p:cNvPr id="9" name="Picture 8" descr="A blurry image of a light&#10;&#10;Description automatically generated with low confidence">
            <a:extLst>
              <a:ext uri="{FF2B5EF4-FFF2-40B4-BE49-F238E27FC236}">
                <a16:creationId xmlns:a16="http://schemas.microsoft.com/office/drawing/2014/main" id="{C549B7D4-EC41-A1CD-0560-F0451D929422}"/>
              </a:ext>
            </a:extLst>
          </p:cNvPr>
          <p:cNvPicPr>
            <a:picLocks noChangeAspect="1"/>
          </p:cNvPicPr>
          <p:nvPr/>
        </p:nvPicPr>
        <p:blipFill>
          <a:blip r:embed="rId2"/>
          <a:stretch>
            <a:fillRect/>
          </a:stretch>
        </p:blipFill>
        <p:spPr>
          <a:xfrm>
            <a:off x="1969331" y="1641471"/>
            <a:ext cx="8253337" cy="3902178"/>
          </a:xfrm>
          <a:prstGeom prst="rect">
            <a:avLst/>
          </a:prstGeom>
        </p:spPr>
      </p:pic>
    </p:spTree>
    <p:extLst>
      <p:ext uri="{BB962C8B-B14F-4D97-AF65-F5344CB8AC3E}">
        <p14:creationId xmlns:p14="http://schemas.microsoft.com/office/powerpoint/2010/main" val="1554145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754874"/>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i="1" u="none" strike="noStrike" baseline="0" dirty="0" err="1">
                <a:latin typeface="ArialMT"/>
              </a:rPr>
              <a:t>Planning</a:t>
            </a:r>
            <a:r>
              <a:rPr lang="es-ES" i="1" u="none" strike="noStrike" baseline="0" dirty="0">
                <a:latin typeface="ArialMT"/>
              </a:rPr>
              <a:t> &amp; </a:t>
            </a:r>
            <a:r>
              <a:rPr lang="es-ES" i="1" u="none" strike="noStrike" baseline="0" dirty="0" err="1">
                <a:latin typeface="ArialMT"/>
              </a:rPr>
              <a:t>Learning</a:t>
            </a:r>
            <a:endParaRPr lang="es-ES"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sz="2000" b="1" dirty="0" err="1">
                <a:latin typeface="ArialMT"/>
              </a:rPr>
              <a:t>Conclusiones</a:t>
            </a:r>
            <a:endParaRPr lang="en-US" sz="2000" b="1" dirty="0">
              <a:latin typeface="ArialMT"/>
            </a:endParaRPr>
          </a:p>
          <a:p>
            <a:endParaRPr lang="en-US" dirty="0">
              <a:latin typeface="ArialMT"/>
            </a:endParaRPr>
          </a:p>
          <a:p>
            <a:r>
              <a:rPr lang="en-US" dirty="0" err="1">
                <a:latin typeface="ArialMT"/>
              </a:rPr>
              <a:t>Bibliografía</a:t>
            </a:r>
            <a:r>
              <a:rPr lang="en-US" dirty="0">
                <a:latin typeface="ArialMT"/>
              </a:rPr>
              <a:t> </a:t>
            </a:r>
            <a:r>
              <a:rPr lang="en-US" dirty="0" err="1">
                <a:latin typeface="ArialMT"/>
              </a:rPr>
              <a:t>recomendada</a:t>
            </a:r>
            <a:endParaRPr lang="en-US" dirty="0">
              <a:latin typeface="ArialMT"/>
            </a:endParaRPr>
          </a:p>
        </p:txBody>
      </p:sp>
    </p:spTree>
    <p:extLst>
      <p:ext uri="{BB962C8B-B14F-4D97-AF65-F5344CB8AC3E}">
        <p14:creationId xmlns:p14="http://schemas.microsoft.com/office/powerpoint/2010/main" val="161886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Conclusiones</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531846" y="1744624"/>
            <a:ext cx="10851502" cy="2308324"/>
          </a:xfrm>
          <a:prstGeom prst="rect">
            <a:avLst/>
          </a:prstGeom>
          <a:noFill/>
        </p:spPr>
        <p:txBody>
          <a:bodyPr wrap="square">
            <a:spAutoFit/>
          </a:bodyPr>
          <a:lstStyle/>
          <a:p>
            <a:pPr algn="just"/>
            <a:r>
              <a:rPr lang="es-ES" sz="1800" b="0" i="0" u="none" strike="noStrike" baseline="0" dirty="0">
                <a:solidFill>
                  <a:srgbClr val="595959"/>
                </a:solidFill>
                <a:latin typeface="ArialMT"/>
              </a:rPr>
              <a:t>1) La principal diferencia entre </a:t>
            </a:r>
            <a:r>
              <a:rPr lang="es-ES" sz="1800" b="0" i="0" u="none" strike="noStrike" baseline="0" dirty="0" err="1">
                <a:solidFill>
                  <a:srgbClr val="595959"/>
                </a:solidFill>
                <a:latin typeface="ArialMT"/>
              </a:rPr>
              <a:t>model</a:t>
            </a:r>
            <a:r>
              <a:rPr lang="es-ES" sz="1800" b="0" i="0" u="none" strike="noStrike" baseline="0" dirty="0">
                <a:solidFill>
                  <a:srgbClr val="595959"/>
                </a:solidFill>
                <a:latin typeface="ArialMT"/>
              </a:rPr>
              <a:t>-free y </a:t>
            </a:r>
            <a:r>
              <a:rPr lang="es-ES" sz="1800" b="0" i="0" u="none" strike="noStrike" baseline="0" dirty="0" err="1">
                <a:solidFill>
                  <a:srgbClr val="595959"/>
                </a:solidFill>
                <a:latin typeface="ArialMT"/>
              </a:rPr>
              <a:t>model-based</a:t>
            </a:r>
            <a:r>
              <a:rPr lang="es-ES" sz="1800" b="0" i="0" u="none" strike="noStrike" baseline="0" dirty="0">
                <a:solidFill>
                  <a:srgbClr val="595959"/>
                </a:solidFill>
                <a:latin typeface="ArialMT"/>
              </a:rPr>
              <a:t> es que con </a:t>
            </a:r>
            <a:r>
              <a:rPr lang="es-ES" sz="1800" b="1" i="0" u="none" strike="noStrike" baseline="0" dirty="0" err="1">
                <a:solidFill>
                  <a:srgbClr val="595959"/>
                </a:solidFill>
                <a:latin typeface="ArialMT"/>
              </a:rPr>
              <a:t>model-based</a:t>
            </a:r>
            <a:r>
              <a:rPr lang="es-ES" sz="1800" b="1" i="0" u="none" strike="noStrike" baseline="0" dirty="0">
                <a:solidFill>
                  <a:srgbClr val="595959"/>
                </a:solidFill>
                <a:latin typeface="ArialMT"/>
              </a:rPr>
              <a:t> conocemos las dinámicas del entorno</a:t>
            </a:r>
            <a:r>
              <a:rPr lang="es-ES" sz="1800" b="0" i="0" u="none" strike="noStrike" baseline="0" dirty="0">
                <a:solidFill>
                  <a:srgbClr val="595959"/>
                </a:solidFill>
                <a:latin typeface="ArialMT"/>
              </a:rPr>
              <a:t>, por ejemplo en cuanto a transiciones y funciones de recompensa.</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2) Dentro de </a:t>
            </a:r>
            <a:r>
              <a:rPr lang="es-ES" sz="1800" b="0" i="0" u="none" strike="noStrike" baseline="0" dirty="0" err="1">
                <a:solidFill>
                  <a:srgbClr val="595959"/>
                </a:solidFill>
                <a:latin typeface="ArialMT"/>
              </a:rPr>
              <a:t>model-based</a:t>
            </a:r>
            <a:r>
              <a:rPr lang="es-ES" sz="1800" b="0" i="0" u="none" strike="noStrike" baseline="0" dirty="0">
                <a:solidFill>
                  <a:srgbClr val="595959"/>
                </a:solidFill>
                <a:latin typeface="ArialMT"/>
              </a:rPr>
              <a:t>, podemos encontrarnos </a:t>
            </a:r>
            <a:r>
              <a:rPr lang="es-ES" sz="1800" b="1" i="0" u="none" strike="noStrike" baseline="0" dirty="0">
                <a:solidFill>
                  <a:srgbClr val="595959"/>
                </a:solidFill>
                <a:latin typeface="ArialMT"/>
              </a:rPr>
              <a:t>con dos situaciones diferentes: que el modelo del entorno sea conocido o que sea desconocido</a:t>
            </a:r>
            <a:r>
              <a:rPr lang="es-ES" sz="1800" b="0" i="0" u="none" strike="noStrike" baseline="0" dirty="0">
                <a:solidFill>
                  <a:srgbClr val="595959"/>
                </a:solidFill>
                <a:latin typeface="ArialMT"/>
              </a:rPr>
              <a:t> y, por tanto, tengamos que aproximarlo.</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3) Dentro de las metaheurísticas usadas en estas soluciones, las implementaciones más comunes combinan técnicas de </a:t>
            </a:r>
            <a:r>
              <a:rPr lang="es-ES" sz="1800" b="1" i="0" u="none" strike="noStrike" baseline="0" dirty="0">
                <a:solidFill>
                  <a:srgbClr val="595959"/>
                </a:solidFill>
                <a:latin typeface="ArialMT"/>
              </a:rPr>
              <a:t>planificación junto con simulaciones de Montecarlo</a:t>
            </a:r>
            <a:r>
              <a:rPr lang="es-ES" sz="1800" b="0" i="0" u="none" strike="noStrike" baseline="0" dirty="0">
                <a:solidFill>
                  <a:srgbClr val="595959"/>
                </a:solidFill>
                <a:latin typeface="ArialMT"/>
              </a:rPr>
              <a:t>.</a:t>
            </a:r>
            <a:endParaRPr lang="en-US" dirty="0">
              <a:latin typeface="ArialMT"/>
            </a:endParaRPr>
          </a:p>
        </p:txBody>
      </p:sp>
    </p:spTree>
    <p:extLst>
      <p:ext uri="{BB962C8B-B14F-4D97-AF65-F5344CB8AC3E}">
        <p14:creationId xmlns:p14="http://schemas.microsoft.com/office/powerpoint/2010/main" val="1658203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p:txBody>
          <a:bodyPr/>
          <a:lstStyle/>
          <a:p>
            <a:r>
              <a:rPr lang="es-ES" dirty="0"/>
              <a:t>Índice</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718461" y="1676044"/>
            <a:ext cx="11183339" cy="3693319"/>
          </a:xfrm>
          <a:prstGeom prst="rect">
            <a:avLst/>
          </a:prstGeom>
          <a:noFill/>
        </p:spPr>
        <p:txBody>
          <a:bodyPr wrap="square">
            <a:spAutoFit/>
          </a:bodyPr>
          <a:lstStyle/>
          <a:p>
            <a:pPr algn="l"/>
            <a:r>
              <a:rPr lang="es-ES" i="0" u="none" strike="noStrike" baseline="0" dirty="0">
                <a:latin typeface="ArialMT"/>
              </a:rPr>
              <a:t>Introducción</a:t>
            </a:r>
          </a:p>
          <a:p>
            <a:pPr algn="l"/>
            <a:endParaRPr lang="es-ES" dirty="0">
              <a:latin typeface="ArialMT"/>
            </a:endParaRPr>
          </a:p>
          <a:p>
            <a:pPr algn="l"/>
            <a:r>
              <a:rPr lang="es-ES" i="1" dirty="0" err="1">
                <a:latin typeface="ArialMT"/>
              </a:rPr>
              <a:t>Model</a:t>
            </a:r>
            <a:r>
              <a:rPr lang="es-ES" i="1" dirty="0">
                <a:latin typeface="ArialMT"/>
              </a:rPr>
              <a:t> </a:t>
            </a:r>
            <a:r>
              <a:rPr lang="es-ES" i="1" dirty="0" err="1">
                <a:latin typeface="ArialMT"/>
              </a:rPr>
              <a:t>based</a:t>
            </a:r>
            <a:r>
              <a:rPr lang="es-ES" i="1" dirty="0">
                <a:latin typeface="ArialMT"/>
              </a:rPr>
              <a:t>: </a:t>
            </a:r>
            <a:r>
              <a:rPr lang="es-ES" dirty="0">
                <a:latin typeface="ArialMT"/>
              </a:rPr>
              <a:t>Modelo conocido vs. Modelo desconocido</a:t>
            </a:r>
            <a:endParaRPr lang="es-ES" sz="1800" b="0" u="none" strike="noStrike" baseline="0" dirty="0">
              <a:latin typeface="ArialMT"/>
            </a:endParaRPr>
          </a:p>
          <a:p>
            <a:pPr marL="285750" indent="-285750" algn="l">
              <a:buFontTx/>
              <a:buChar char="-"/>
            </a:pPr>
            <a:endParaRPr lang="es-ES" sz="1800" b="0" i="0" u="none" strike="noStrike" baseline="0" dirty="0">
              <a:latin typeface="ArialMT"/>
            </a:endParaRPr>
          </a:p>
          <a:p>
            <a:pPr algn="l"/>
            <a:r>
              <a:rPr lang="es-ES" sz="1800" b="0" i="1" u="none" strike="noStrike" baseline="0" dirty="0" err="1">
                <a:latin typeface="ArialMT"/>
              </a:rPr>
              <a:t>Model</a:t>
            </a:r>
            <a:r>
              <a:rPr lang="es-ES" sz="1800" b="0" i="1" u="none" strike="noStrike" baseline="0" dirty="0">
                <a:latin typeface="ArialMT"/>
              </a:rPr>
              <a:t> </a:t>
            </a:r>
            <a:r>
              <a:rPr lang="es-ES" sz="1800" b="0" i="1" u="none" strike="noStrike" baseline="0" dirty="0" err="1">
                <a:latin typeface="ArialMT"/>
              </a:rPr>
              <a:t>learning</a:t>
            </a:r>
            <a:r>
              <a:rPr lang="es-ES" sz="1800" b="0" i="0" u="none" strike="noStrike" baseline="0" dirty="0">
                <a:latin typeface="ArialMT"/>
              </a:rPr>
              <a:t>: Aspectos principales</a:t>
            </a:r>
          </a:p>
          <a:p>
            <a:pPr algn="l"/>
            <a:endParaRPr lang="es-ES" sz="1800" b="0" i="0" u="none" strike="noStrike" baseline="0" dirty="0">
              <a:latin typeface="ArialMT"/>
            </a:endParaRPr>
          </a:p>
          <a:p>
            <a:pPr algn="l"/>
            <a:r>
              <a:rPr lang="es-ES" i="1" u="none" strike="noStrike" baseline="0" dirty="0" err="1">
                <a:latin typeface="ArialMT"/>
              </a:rPr>
              <a:t>Planning</a:t>
            </a:r>
            <a:r>
              <a:rPr lang="es-ES" i="1" u="none" strike="noStrike" baseline="0" dirty="0">
                <a:latin typeface="ArialMT"/>
              </a:rPr>
              <a:t> &amp; </a:t>
            </a:r>
            <a:r>
              <a:rPr lang="es-ES" i="1" u="none" strike="noStrike" baseline="0" dirty="0" err="1">
                <a:latin typeface="ArialMT"/>
              </a:rPr>
              <a:t>Learning</a:t>
            </a:r>
            <a:endParaRPr lang="es-ES" i="0" u="none" strike="noStrike" baseline="0" dirty="0">
              <a:latin typeface="ArialMT"/>
            </a:endParaRPr>
          </a:p>
          <a:p>
            <a:pPr algn="l"/>
            <a:endParaRPr lang="es-ES" sz="1800" b="0" i="0" u="none" strike="noStrike" baseline="0" dirty="0">
              <a:latin typeface="ArialMT"/>
            </a:endParaRPr>
          </a:p>
          <a:p>
            <a:pPr algn="l"/>
            <a:r>
              <a:rPr lang="en-US" sz="1800" b="0" i="0" u="none" strike="noStrike" baseline="0" dirty="0" err="1">
                <a:latin typeface="ArialMT"/>
              </a:rPr>
              <a:t>Ejemplos</a:t>
            </a:r>
            <a:r>
              <a:rPr lang="en-US" sz="1800" b="0" i="0" u="none" strike="noStrike" baseline="0" dirty="0">
                <a:latin typeface="ArialMT"/>
              </a:rPr>
              <a:t> de </a:t>
            </a:r>
            <a:r>
              <a:rPr lang="en-US" sz="1800" b="0" i="0" u="none" strike="noStrike" baseline="0" dirty="0" err="1">
                <a:latin typeface="ArialMT"/>
              </a:rPr>
              <a:t>soluciones</a:t>
            </a:r>
            <a:r>
              <a:rPr lang="en-US" sz="1800" b="0" i="0" u="none" strike="noStrike" baseline="0" dirty="0">
                <a:latin typeface="ArialMT"/>
              </a:rPr>
              <a:t> Model based</a:t>
            </a:r>
          </a:p>
          <a:p>
            <a:endParaRPr lang="en-US" dirty="0">
              <a:latin typeface="ArialMT"/>
            </a:endParaRPr>
          </a:p>
          <a:p>
            <a:r>
              <a:rPr lang="en-US" dirty="0" err="1">
                <a:latin typeface="ArialMT"/>
              </a:rPr>
              <a:t>Conclusiones</a:t>
            </a:r>
            <a:endParaRPr lang="en-US" dirty="0">
              <a:latin typeface="ArialMT"/>
            </a:endParaRPr>
          </a:p>
          <a:p>
            <a:endParaRPr lang="en-US" dirty="0">
              <a:latin typeface="ArialMT"/>
            </a:endParaRPr>
          </a:p>
          <a:p>
            <a:r>
              <a:rPr lang="en-US" sz="2000" b="1" dirty="0" err="1">
                <a:latin typeface="ArialMT"/>
              </a:rPr>
              <a:t>Bibliografía</a:t>
            </a:r>
            <a:r>
              <a:rPr lang="en-US" sz="2000" b="1" dirty="0">
                <a:latin typeface="ArialMT"/>
              </a:rPr>
              <a:t> </a:t>
            </a:r>
            <a:r>
              <a:rPr lang="en-US" sz="2000" b="1" dirty="0" err="1">
                <a:latin typeface="ArialMT"/>
              </a:rPr>
              <a:t>recomendada</a:t>
            </a:r>
            <a:endParaRPr lang="en-US" sz="2000" b="1" dirty="0">
              <a:latin typeface="ArialMT"/>
            </a:endParaRPr>
          </a:p>
        </p:txBody>
      </p:sp>
    </p:spTree>
    <p:extLst>
      <p:ext uri="{BB962C8B-B14F-4D97-AF65-F5344CB8AC3E}">
        <p14:creationId xmlns:p14="http://schemas.microsoft.com/office/powerpoint/2010/main" val="2239776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Bibliografía recomendada</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7" name="TextBox 6">
            <a:extLst>
              <a:ext uri="{FF2B5EF4-FFF2-40B4-BE49-F238E27FC236}">
                <a16:creationId xmlns:a16="http://schemas.microsoft.com/office/drawing/2014/main" id="{98057770-A3C2-591D-68A8-1ED112529FAD}"/>
              </a:ext>
            </a:extLst>
          </p:cNvPr>
          <p:cNvSpPr txBox="1"/>
          <p:nvPr/>
        </p:nvSpPr>
        <p:spPr>
          <a:xfrm>
            <a:off x="531846" y="1937303"/>
            <a:ext cx="9821829" cy="2585323"/>
          </a:xfrm>
          <a:prstGeom prst="rect">
            <a:avLst/>
          </a:prstGeom>
          <a:noFill/>
        </p:spPr>
        <p:txBody>
          <a:bodyPr wrap="square">
            <a:spAutoFit/>
          </a:bodyPr>
          <a:lstStyle/>
          <a:p>
            <a:pPr algn="l"/>
            <a:r>
              <a:rPr lang="en-US" sz="1800" b="0" u="none" strike="noStrike" baseline="0" dirty="0">
                <a:solidFill>
                  <a:srgbClr val="595959"/>
                </a:solidFill>
                <a:latin typeface="ArialMT"/>
              </a:rPr>
              <a:t>- “</a:t>
            </a:r>
            <a:r>
              <a:rPr lang="en-US" sz="1800" b="0" u="none" strike="noStrike" baseline="0" dirty="0">
                <a:solidFill>
                  <a:srgbClr val="595959"/>
                </a:solidFill>
                <a:latin typeface="Arial-ItalicMT"/>
              </a:rPr>
              <a:t>Model-Based Reinforcement Learning: A survey</a:t>
            </a:r>
            <a:r>
              <a:rPr lang="en-US" sz="1800" b="0" u="none" strike="noStrike" baseline="0" dirty="0">
                <a:solidFill>
                  <a:srgbClr val="595959"/>
                </a:solidFill>
                <a:latin typeface="ArialMT"/>
              </a:rPr>
              <a:t>”, </a:t>
            </a:r>
            <a:r>
              <a:rPr lang="en-US" sz="1800" b="0" u="none" strike="noStrike" baseline="0" dirty="0" err="1">
                <a:solidFill>
                  <a:srgbClr val="595959"/>
                </a:solidFill>
                <a:latin typeface="ArialMT"/>
              </a:rPr>
              <a:t>Moerland</a:t>
            </a:r>
            <a:r>
              <a:rPr lang="en-US" sz="1800" b="0" u="none" strike="noStrike" baseline="0" dirty="0">
                <a:solidFill>
                  <a:srgbClr val="595959"/>
                </a:solidFill>
                <a:latin typeface="ArialMT"/>
              </a:rPr>
              <a:t>, T. et al</a:t>
            </a:r>
          </a:p>
          <a:p>
            <a:pPr algn="l"/>
            <a:r>
              <a:rPr lang="en-US" sz="1800" b="0" i="1" u="none" strike="noStrike" baseline="0" dirty="0">
                <a:solidFill>
                  <a:srgbClr val="595959"/>
                </a:solidFill>
                <a:latin typeface="ArialMT"/>
              </a:rPr>
              <a:t>https://arxiv.org/pdf/2006.16712.pdf</a:t>
            </a:r>
          </a:p>
          <a:p>
            <a:pPr algn="l"/>
            <a:endParaRPr lang="en-US" sz="1800" b="0" i="0" u="none" strike="noStrike" baseline="0" dirty="0">
              <a:solidFill>
                <a:srgbClr val="595959"/>
              </a:solidFill>
              <a:latin typeface="ArialMT"/>
            </a:endParaRPr>
          </a:p>
          <a:p>
            <a:pPr algn="l"/>
            <a:r>
              <a:rPr lang="en-US" sz="1800" b="0" u="none" strike="noStrike" baseline="0" dirty="0">
                <a:solidFill>
                  <a:srgbClr val="595959"/>
                </a:solidFill>
                <a:latin typeface="ArialMT"/>
              </a:rPr>
              <a:t>- “</a:t>
            </a:r>
            <a:r>
              <a:rPr lang="en-US" sz="1800" b="0" u="none" strike="noStrike" baseline="0" dirty="0" err="1">
                <a:solidFill>
                  <a:srgbClr val="595959"/>
                </a:solidFill>
                <a:latin typeface="Arial-ItalicMT"/>
              </a:rPr>
              <a:t>Alphago</a:t>
            </a:r>
            <a:r>
              <a:rPr lang="en-US" sz="1800" b="0" u="none" strike="noStrike" baseline="0" dirty="0">
                <a:solidFill>
                  <a:srgbClr val="595959"/>
                </a:solidFill>
                <a:latin typeface="ArialMT"/>
              </a:rPr>
              <a:t>”, Google </a:t>
            </a:r>
            <a:r>
              <a:rPr lang="en-US" sz="1800" b="0" u="none" strike="noStrike" baseline="0" dirty="0" err="1">
                <a:solidFill>
                  <a:srgbClr val="595959"/>
                </a:solidFill>
                <a:latin typeface="ArialMT"/>
              </a:rPr>
              <a:t>Deepmind</a:t>
            </a:r>
            <a:endParaRPr lang="en-US" sz="1800" b="0" u="none" strike="noStrike" baseline="0" dirty="0">
              <a:solidFill>
                <a:srgbClr val="595959"/>
              </a:solidFill>
              <a:latin typeface="ArialMT"/>
            </a:endParaRPr>
          </a:p>
          <a:p>
            <a:pPr algn="l"/>
            <a:r>
              <a:rPr lang="en-US" sz="1800" b="0" i="1" u="none" strike="noStrike" baseline="0" dirty="0">
                <a:solidFill>
                  <a:srgbClr val="595959"/>
                </a:solidFill>
                <a:latin typeface="ArialMT"/>
              </a:rPr>
              <a:t>https://deepmind.com/research/case-studies/alphago-the-story-so-far</a:t>
            </a:r>
          </a:p>
          <a:p>
            <a:pPr algn="l"/>
            <a:endParaRPr lang="en-US" sz="1800" b="0" i="0" u="none" strike="noStrike" baseline="0" dirty="0">
              <a:solidFill>
                <a:srgbClr val="595959"/>
              </a:solidFill>
              <a:latin typeface="ArialMT"/>
            </a:endParaRPr>
          </a:p>
          <a:p>
            <a:pPr algn="l"/>
            <a:r>
              <a:rPr lang="en-US" sz="1800" b="0" u="none" strike="noStrike" baseline="0" dirty="0">
                <a:solidFill>
                  <a:srgbClr val="595959"/>
                </a:solidFill>
                <a:latin typeface="ArialMT"/>
              </a:rPr>
              <a:t>- “</a:t>
            </a:r>
            <a:r>
              <a:rPr lang="en-US" sz="1800" b="0" u="none" strike="noStrike" baseline="0" dirty="0">
                <a:solidFill>
                  <a:srgbClr val="595959"/>
                </a:solidFill>
                <a:latin typeface="Arial-ItalicMT"/>
              </a:rPr>
              <a:t>World Models</a:t>
            </a:r>
            <a:r>
              <a:rPr lang="en-US" sz="1800" b="0" u="none" strike="noStrike" baseline="0" dirty="0">
                <a:solidFill>
                  <a:srgbClr val="595959"/>
                </a:solidFill>
                <a:latin typeface="ArialMT"/>
              </a:rPr>
              <a:t>”, David Ha, Jurgen </a:t>
            </a:r>
            <a:r>
              <a:rPr lang="en-US" sz="1800" b="0" u="none" strike="noStrike" baseline="0" dirty="0" err="1">
                <a:solidFill>
                  <a:srgbClr val="595959"/>
                </a:solidFill>
                <a:latin typeface="ArialMT"/>
              </a:rPr>
              <a:t>Schmidhuber</a:t>
            </a:r>
            <a:endParaRPr lang="en-US" sz="1800" b="0" u="none" strike="noStrike" baseline="0" dirty="0">
              <a:solidFill>
                <a:srgbClr val="595959"/>
              </a:solidFill>
              <a:latin typeface="ArialMT"/>
            </a:endParaRPr>
          </a:p>
          <a:p>
            <a:pPr algn="l"/>
            <a:r>
              <a:rPr lang="en-US" sz="1800" b="0" i="1" u="none" strike="noStrike" baseline="0" dirty="0">
                <a:solidFill>
                  <a:srgbClr val="595959"/>
                </a:solidFill>
                <a:latin typeface="ArialMT"/>
              </a:rPr>
              <a:t>https://arxiv.org/abs/1803.10122</a:t>
            </a:r>
          </a:p>
          <a:p>
            <a:pPr algn="l"/>
            <a:r>
              <a:rPr lang="en-US" sz="1800" b="0" i="1" u="none" strike="noStrike" baseline="0" dirty="0">
                <a:solidFill>
                  <a:srgbClr val="595959"/>
                </a:solidFill>
                <a:latin typeface="ArialMT"/>
              </a:rPr>
              <a:t>https://worldmodels.github.io/</a:t>
            </a:r>
            <a:endParaRPr lang="en-US" i="1" dirty="0">
              <a:latin typeface="ArialMT"/>
            </a:endParaRPr>
          </a:p>
        </p:txBody>
      </p:sp>
    </p:spTree>
    <p:extLst>
      <p:ext uri="{BB962C8B-B14F-4D97-AF65-F5344CB8AC3E}">
        <p14:creationId xmlns:p14="http://schemas.microsoft.com/office/powerpoint/2010/main" val="289794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55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031325"/>
          </a:xfrm>
          <a:prstGeom prst="rect">
            <a:avLst/>
          </a:prstGeom>
          <a:noFill/>
        </p:spPr>
        <p:txBody>
          <a:bodyPr wrap="square">
            <a:spAutoFit/>
          </a:bodyPr>
          <a:lstStyle/>
          <a:p>
            <a:pPr algn="just"/>
            <a:r>
              <a:rPr lang="en-US" sz="1800" b="0" i="1" u="none" strike="noStrike" baseline="0" dirty="0">
                <a:solidFill>
                  <a:srgbClr val="595959"/>
                </a:solidFill>
                <a:latin typeface="Arial-ItalicMT"/>
              </a:rPr>
              <a:t>The next big step forward in AI will be systems that actually understand their worlds. The world is only accessed through the lens of experience, so to understand the world means to be able to </a:t>
            </a:r>
            <a:r>
              <a:rPr lang="en-US" sz="1800" b="1" i="1" u="none" strike="noStrike" baseline="0" dirty="0">
                <a:solidFill>
                  <a:srgbClr val="595959"/>
                </a:solidFill>
                <a:latin typeface="Arial-ItalicMT"/>
              </a:rPr>
              <a:t>predict and control your experience</a:t>
            </a:r>
            <a:r>
              <a:rPr lang="en-US" sz="1800" b="0" i="1" u="none" strike="noStrike" baseline="0" dirty="0">
                <a:solidFill>
                  <a:srgbClr val="595959"/>
                </a:solidFill>
                <a:latin typeface="Arial-ItalicMT"/>
              </a:rPr>
              <a:t>, your sense data, with some accuracy and flexibility. In other words, understanding means forming a predictive model of the world and using it to get what you want. </a:t>
            </a:r>
            <a:r>
              <a:rPr lang="en-US" sz="1800" b="1" i="1" u="none" strike="noStrike" baseline="0" dirty="0">
                <a:solidFill>
                  <a:srgbClr val="595959"/>
                </a:solidFill>
                <a:latin typeface="Arial-ItalicMT"/>
              </a:rPr>
              <a:t>This is model-based reinforcement learning</a:t>
            </a:r>
            <a:r>
              <a:rPr lang="en-US" sz="1800" b="0" i="1" u="none" strike="noStrike" baseline="0" dirty="0">
                <a:solidFill>
                  <a:srgbClr val="595959"/>
                </a:solidFill>
                <a:latin typeface="Arial-ItalicMT"/>
              </a:rPr>
              <a:t>.</a:t>
            </a:r>
          </a:p>
          <a:p>
            <a:pPr algn="l"/>
            <a:endParaRPr lang="en-US" sz="1800" b="0" i="1" u="none" strike="noStrike" baseline="0" dirty="0">
              <a:solidFill>
                <a:srgbClr val="595959"/>
              </a:solidFill>
              <a:latin typeface="Arial-ItalicMT"/>
            </a:endParaRPr>
          </a:p>
          <a:p>
            <a:pPr algn="l"/>
            <a:r>
              <a:rPr lang="en-US" sz="1800" b="0" i="0" u="none" strike="noStrike" baseline="0" dirty="0">
                <a:solidFill>
                  <a:srgbClr val="595959"/>
                </a:solidFill>
                <a:latin typeface="ArialMT"/>
              </a:rPr>
              <a:t>Richard Sutton</a:t>
            </a:r>
            <a:endParaRPr lang="en-US" dirty="0">
              <a:latin typeface="ArialMT"/>
            </a:endParaRPr>
          </a:p>
        </p:txBody>
      </p:sp>
      <p:sp>
        <p:nvSpPr>
          <p:cNvPr id="4" name="TextBox 3">
            <a:extLst>
              <a:ext uri="{FF2B5EF4-FFF2-40B4-BE49-F238E27FC236}">
                <a16:creationId xmlns:a16="http://schemas.microsoft.com/office/drawing/2014/main" id="{13C093F7-09AB-49BF-8B15-A8E5011378D3}"/>
              </a:ext>
            </a:extLst>
          </p:cNvPr>
          <p:cNvSpPr txBox="1"/>
          <p:nvPr/>
        </p:nvSpPr>
        <p:spPr>
          <a:xfrm>
            <a:off x="257464" y="5889429"/>
            <a:ext cx="4623146" cy="461665"/>
          </a:xfrm>
          <a:prstGeom prst="rect">
            <a:avLst/>
          </a:prstGeom>
          <a:noFill/>
        </p:spPr>
        <p:txBody>
          <a:bodyPr wrap="square">
            <a:spAutoFit/>
          </a:bodyPr>
          <a:lstStyle/>
          <a:p>
            <a:r>
              <a:rPr lang="en-US" sz="1200" dirty="0">
                <a:solidFill>
                  <a:schemeClr val="tx2"/>
                </a:solidFill>
              </a:rPr>
              <a:t>https://medium.com/the-official-integrate-ai-blog/understanding-reinforcement-learning-93d4e34e5698</a:t>
            </a:r>
          </a:p>
        </p:txBody>
      </p:sp>
    </p:spTree>
    <p:extLst>
      <p:ext uri="{BB962C8B-B14F-4D97-AF65-F5344CB8AC3E}">
        <p14:creationId xmlns:p14="http://schemas.microsoft.com/office/powerpoint/2010/main" val="142553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pic>
        <p:nvPicPr>
          <p:cNvPr id="4" name="Picture 3" descr="A diagram of a model&#10;&#10;Description automatically generated with low confidence">
            <a:extLst>
              <a:ext uri="{FF2B5EF4-FFF2-40B4-BE49-F238E27FC236}">
                <a16:creationId xmlns:a16="http://schemas.microsoft.com/office/drawing/2014/main" id="{7DAF330A-14E0-C723-D37C-562E037AC5D0}"/>
              </a:ext>
            </a:extLst>
          </p:cNvPr>
          <p:cNvPicPr>
            <a:picLocks noChangeAspect="1"/>
          </p:cNvPicPr>
          <p:nvPr/>
        </p:nvPicPr>
        <p:blipFill>
          <a:blip r:embed="rId3"/>
          <a:stretch>
            <a:fillRect/>
          </a:stretch>
        </p:blipFill>
        <p:spPr>
          <a:xfrm>
            <a:off x="2355558" y="1783806"/>
            <a:ext cx="7274681" cy="3766324"/>
          </a:xfrm>
          <a:prstGeom prst="rect">
            <a:avLst/>
          </a:prstGeom>
        </p:spPr>
      </p:pic>
      <p:sp>
        <p:nvSpPr>
          <p:cNvPr id="6" name="Rectangle 5">
            <a:extLst>
              <a:ext uri="{FF2B5EF4-FFF2-40B4-BE49-F238E27FC236}">
                <a16:creationId xmlns:a16="http://schemas.microsoft.com/office/drawing/2014/main" id="{2E0BE6EB-32AC-95FF-83CC-1CE3AC3389D4}"/>
              </a:ext>
            </a:extLst>
          </p:cNvPr>
          <p:cNvSpPr/>
          <p:nvPr/>
        </p:nvSpPr>
        <p:spPr>
          <a:xfrm>
            <a:off x="6183630" y="2524128"/>
            <a:ext cx="1223010" cy="57340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94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585323"/>
          </a:xfrm>
          <a:prstGeom prst="rect">
            <a:avLst/>
          </a:prstGeom>
          <a:noFill/>
        </p:spPr>
        <p:txBody>
          <a:bodyPr wrap="square">
            <a:spAutoFit/>
          </a:bodyPr>
          <a:lstStyle/>
          <a:p>
            <a:pPr algn="just"/>
            <a:r>
              <a:rPr lang="es-ES" sz="1800" b="0" i="0" u="none" strike="noStrike" baseline="0" dirty="0">
                <a:solidFill>
                  <a:srgbClr val="595959"/>
                </a:solidFill>
                <a:latin typeface="ArialMT"/>
              </a:rPr>
              <a:t>La principal diferencia entre soluciones </a:t>
            </a:r>
            <a:r>
              <a:rPr lang="es-ES" sz="1800" b="0" i="1" u="none" strike="noStrike" baseline="0" dirty="0" err="1">
                <a:solidFill>
                  <a:srgbClr val="595959"/>
                </a:solidFill>
                <a:latin typeface="Arial-ItalicMT"/>
              </a:rPr>
              <a:t>model</a:t>
            </a:r>
            <a:r>
              <a:rPr lang="es-ES" sz="1800" b="0" i="1" u="none" strike="noStrike" baseline="0" dirty="0">
                <a:solidFill>
                  <a:srgbClr val="595959"/>
                </a:solidFill>
                <a:latin typeface="Arial-ItalicMT"/>
              </a:rPr>
              <a:t> free </a:t>
            </a:r>
            <a:r>
              <a:rPr lang="es-ES" sz="1800" b="0" i="0" u="none" strike="noStrike" baseline="0" dirty="0">
                <a:solidFill>
                  <a:srgbClr val="595959"/>
                </a:solidFill>
                <a:latin typeface="ArialMT"/>
              </a:rPr>
              <a:t>y </a:t>
            </a:r>
            <a:r>
              <a:rPr lang="es-ES" sz="1800" b="1" i="1" u="none" strike="noStrike" baseline="0" dirty="0" err="1">
                <a:solidFill>
                  <a:srgbClr val="595959"/>
                </a:solidFill>
                <a:latin typeface="Arial-ItalicMT"/>
              </a:rPr>
              <a:t>model</a:t>
            </a:r>
            <a:r>
              <a:rPr lang="es-ES" sz="1800" b="1" i="1" u="none" strike="noStrike" baseline="0" dirty="0">
                <a:solidFill>
                  <a:srgbClr val="595959"/>
                </a:solidFill>
                <a:latin typeface="Arial-ItalicMT"/>
              </a:rPr>
              <a:t> </a:t>
            </a:r>
            <a:r>
              <a:rPr lang="es-ES" sz="1800" b="1" i="1" u="none" strike="noStrike" baseline="0" dirty="0" err="1">
                <a:solidFill>
                  <a:srgbClr val="595959"/>
                </a:solidFill>
                <a:latin typeface="Arial-ItalicMT"/>
              </a:rPr>
              <a:t>based</a:t>
            </a:r>
            <a:r>
              <a:rPr lang="es-ES" sz="1800" b="0" i="1" u="none" strike="noStrike" baseline="0" dirty="0">
                <a:solidFill>
                  <a:srgbClr val="595959"/>
                </a:solidFill>
                <a:latin typeface="Arial-ItalicMT"/>
              </a:rPr>
              <a:t> </a:t>
            </a:r>
            <a:r>
              <a:rPr lang="es-ES" sz="1800" b="0" i="0" u="none" strike="noStrike" baseline="0" dirty="0">
                <a:solidFill>
                  <a:srgbClr val="595959"/>
                </a:solidFill>
                <a:latin typeface="ArialMT"/>
              </a:rPr>
              <a:t>es el </a:t>
            </a:r>
            <a:r>
              <a:rPr lang="es-ES" sz="1800" b="1" i="0" u="none" strike="noStrike" baseline="0" dirty="0">
                <a:solidFill>
                  <a:srgbClr val="595959"/>
                </a:solidFill>
                <a:latin typeface="ArialMT"/>
              </a:rPr>
              <a:t>conocimiento a priori de las </a:t>
            </a:r>
            <a:r>
              <a:rPr lang="en-US" sz="1800" b="1" i="0" u="none" strike="noStrike" baseline="0" dirty="0" err="1">
                <a:solidFill>
                  <a:srgbClr val="595959"/>
                </a:solidFill>
                <a:latin typeface="ArialMT"/>
              </a:rPr>
              <a:t>dinámicas</a:t>
            </a:r>
            <a:r>
              <a:rPr lang="en-US" sz="1800" b="1" i="0" u="none" strike="noStrike" baseline="0" dirty="0">
                <a:solidFill>
                  <a:srgbClr val="595959"/>
                </a:solidFill>
                <a:latin typeface="ArialMT"/>
              </a:rPr>
              <a:t> del </a:t>
            </a:r>
            <a:r>
              <a:rPr lang="en-US" sz="1800" b="1" i="0" u="none" strike="noStrike" baseline="0" dirty="0" err="1">
                <a:solidFill>
                  <a:srgbClr val="595959"/>
                </a:solidFill>
                <a:latin typeface="ArialMT"/>
              </a:rPr>
              <a:t>entorno</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Si se conocen las dinámicas del entorno, se pueden </a:t>
            </a:r>
            <a:r>
              <a:rPr lang="es-ES" sz="1800" b="1" i="0" u="none" strike="noStrike" baseline="0" dirty="0">
                <a:solidFill>
                  <a:srgbClr val="595959"/>
                </a:solidFill>
                <a:latin typeface="ArialMT"/>
              </a:rPr>
              <a:t>estimar las transiciones que el agente puede ejecutar </a:t>
            </a:r>
            <a:r>
              <a:rPr lang="es-ES" sz="1800" b="0" i="0" u="none" strike="noStrike" baseline="0" dirty="0">
                <a:solidFill>
                  <a:srgbClr val="595959"/>
                </a:solidFill>
                <a:latin typeface="ArialMT"/>
              </a:rPr>
              <a:t>desde el estado actual para </a:t>
            </a:r>
            <a:r>
              <a:rPr lang="es-ES" sz="1800" b="1" i="0" u="none" strike="noStrike" baseline="0" dirty="0">
                <a:solidFill>
                  <a:srgbClr val="595959"/>
                </a:solidFill>
                <a:latin typeface="ArialMT"/>
              </a:rPr>
              <a:t>valorar cuál es la mejor acción a tomar</a:t>
            </a:r>
            <a:r>
              <a:rPr lang="es-ES" sz="1800" b="0" i="0" u="none" strike="noStrike" baseline="0" dirty="0">
                <a:solidFill>
                  <a:srgbClr val="595959"/>
                </a:solidFill>
                <a:latin typeface="ArialMT"/>
              </a:rPr>
              <a:t>.</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Actualmente, uno de los </a:t>
            </a:r>
            <a:r>
              <a:rPr lang="es-ES" sz="1800" b="1" i="0" u="none" strike="noStrike" baseline="0" dirty="0">
                <a:solidFill>
                  <a:srgbClr val="595959"/>
                </a:solidFill>
                <a:latin typeface="ArialMT"/>
              </a:rPr>
              <a:t>retos</a:t>
            </a:r>
            <a:r>
              <a:rPr lang="es-ES" sz="1800" b="0" i="0" u="none" strike="noStrike" baseline="0" dirty="0">
                <a:solidFill>
                  <a:srgbClr val="595959"/>
                </a:solidFill>
                <a:latin typeface="ArialMT"/>
              </a:rPr>
              <a:t> principales aparece con entornos en los que el </a:t>
            </a:r>
            <a:r>
              <a:rPr lang="es-ES" sz="1800" b="1" i="0" u="none" strike="noStrike" baseline="0" dirty="0">
                <a:solidFill>
                  <a:srgbClr val="595959"/>
                </a:solidFill>
                <a:latin typeface="ArialMT"/>
              </a:rPr>
              <a:t>espacio de acciones es muy elevado</a:t>
            </a:r>
            <a:r>
              <a:rPr lang="es-ES" sz="1800" b="0" i="0" u="none" strike="noStrike" baseline="0" dirty="0">
                <a:solidFill>
                  <a:srgbClr val="595959"/>
                </a:solidFill>
                <a:latin typeface="ArialMT"/>
              </a:rPr>
              <a:t> y, por tanto, esta estimación es muy demandante en cuanto a </a:t>
            </a:r>
            <a:r>
              <a:rPr lang="es-ES" sz="1800" b="1" i="0" u="none" strike="noStrike" baseline="0" dirty="0">
                <a:solidFill>
                  <a:srgbClr val="595959"/>
                </a:solidFill>
                <a:latin typeface="ArialMT"/>
              </a:rPr>
              <a:t>recursos computacionales </a:t>
            </a:r>
            <a:r>
              <a:rPr lang="en-US" sz="1800" b="0" i="0" u="none" strike="noStrike" baseline="0" dirty="0" err="1">
                <a:solidFill>
                  <a:srgbClr val="595959"/>
                </a:solidFill>
                <a:latin typeface="ArialMT"/>
              </a:rPr>
              <a:t>necesarios</a:t>
            </a:r>
            <a:r>
              <a:rPr lang="en-US" sz="1800" b="0" i="0" u="none" strike="noStrike" baseline="0" dirty="0">
                <a:solidFill>
                  <a:srgbClr val="595959"/>
                </a:solidFill>
                <a:latin typeface="ArialMT"/>
              </a:rPr>
              <a:t>.</a:t>
            </a:r>
            <a:endParaRPr lang="en-US" dirty="0">
              <a:latin typeface="ArialMT"/>
            </a:endParaRPr>
          </a:p>
        </p:txBody>
      </p:sp>
    </p:spTree>
    <p:extLst>
      <p:ext uri="{BB962C8B-B14F-4D97-AF65-F5344CB8AC3E}">
        <p14:creationId xmlns:p14="http://schemas.microsoft.com/office/powerpoint/2010/main" val="260958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4" name="TextBox 3">
            <a:extLst>
              <a:ext uri="{FF2B5EF4-FFF2-40B4-BE49-F238E27FC236}">
                <a16:creationId xmlns:a16="http://schemas.microsoft.com/office/drawing/2014/main" id="{A7082CF4-84FB-CE50-5FE8-D738E450E1DB}"/>
              </a:ext>
            </a:extLst>
          </p:cNvPr>
          <p:cNvSpPr txBox="1"/>
          <p:nvPr/>
        </p:nvSpPr>
        <p:spPr>
          <a:xfrm>
            <a:off x="257464" y="6122354"/>
            <a:ext cx="6097904" cy="276999"/>
          </a:xfrm>
          <a:prstGeom prst="rect">
            <a:avLst/>
          </a:prstGeom>
          <a:noFill/>
        </p:spPr>
        <p:txBody>
          <a:bodyPr wrap="square">
            <a:spAutoFit/>
          </a:bodyPr>
          <a:lstStyle/>
          <a:p>
            <a:r>
              <a:rPr lang="en-US" sz="1200" dirty="0">
                <a:solidFill>
                  <a:schemeClr val="tx2"/>
                </a:solidFill>
              </a:rPr>
              <a:t>https://jonathan-hui.medium.com/rl-model-based-reinforcement-learning-3c2b6f0aa323</a:t>
            </a:r>
          </a:p>
        </p:txBody>
      </p:sp>
      <p:pic>
        <p:nvPicPr>
          <p:cNvPr id="10" name="Picture 9">
            <a:extLst>
              <a:ext uri="{FF2B5EF4-FFF2-40B4-BE49-F238E27FC236}">
                <a16:creationId xmlns:a16="http://schemas.microsoft.com/office/drawing/2014/main" id="{0F548BBE-C5C6-C267-D5A6-4E9F79CA8816}"/>
              </a:ext>
            </a:extLst>
          </p:cNvPr>
          <p:cNvPicPr>
            <a:picLocks noChangeAspect="1"/>
          </p:cNvPicPr>
          <p:nvPr/>
        </p:nvPicPr>
        <p:blipFill>
          <a:blip r:embed="rId3"/>
          <a:stretch>
            <a:fillRect/>
          </a:stretch>
        </p:blipFill>
        <p:spPr>
          <a:xfrm>
            <a:off x="1026795" y="2162972"/>
            <a:ext cx="10138410" cy="2827925"/>
          </a:xfrm>
          <a:prstGeom prst="rect">
            <a:avLst/>
          </a:prstGeom>
        </p:spPr>
      </p:pic>
    </p:spTree>
    <p:extLst>
      <p:ext uri="{BB962C8B-B14F-4D97-AF65-F5344CB8AC3E}">
        <p14:creationId xmlns:p14="http://schemas.microsoft.com/office/powerpoint/2010/main" val="167287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031325"/>
          </a:xfrm>
          <a:prstGeom prst="rect">
            <a:avLst/>
          </a:prstGeom>
          <a:noFill/>
        </p:spPr>
        <p:txBody>
          <a:bodyPr wrap="square">
            <a:spAutoFit/>
          </a:bodyPr>
          <a:lstStyle/>
          <a:p>
            <a:pPr algn="just"/>
            <a:r>
              <a:rPr lang="es-ES" sz="1800" b="0" i="0" u="none" strike="noStrike" baseline="0" dirty="0">
                <a:solidFill>
                  <a:srgbClr val="595959"/>
                </a:solidFill>
                <a:latin typeface="ArialMT"/>
              </a:rPr>
              <a:t>En esta asignatura nos centraremos en un tipo específico de implementación: </a:t>
            </a:r>
            <a:r>
              <a:rPr lang="es-ES" sz="1800" b="1" i="0" u="none" strike="noStrike" baseline="0" dirty="0">
                <a:solidFill>
                  <a:srgbClr val="595959"/>
                </a:solidFill>
                <a:latin typeface="ArialMT"/>
              </a:rPr>
              <a:t>acompañar el aprendizaje del modelo del agente con </a:t>
            </a:r>
            <a:r>
              <a:rPr lang="es-ES" sz="1800" b="1" i="1" u="none" strike="noStrike" baseline="0" dirty="0">
                <a:solidFill>
                  <a:srgbClr val="595959"/>
                </a:solidFill>
                <a:latin typeface="Arial-ItalicMT"/>
              </a:rPr>
              <a:t>metaheurísticas </a:t>
            </a:r>
            <a:r>
              <a:rPr lang="es-ES" sz="1800" b="1" i="0" u="none" strike="noStrike" baseline="0" dirty="0">
                <a:solidFill>
                  <a:srgbClr val="595959"/>
                </a:solidFill>
                <a:latin typeface="ArialMT"/>
              </a:rPr>
              <a:t>u otras técnicas de optimización</a:t>
            </a:r>
            <a:r>
              <a:rPr lang="es-ES" sz="1800" b="0" i="0" u="none" strike="noStrike" baseline="0" dirty="0">
                <a:solidFill>
                  <a:srgbClr val="595959"/>
                </a:solidFill>
                <a:latin typeface="ArialMT"/>
              </a:rPr>
              <a:t>, que sirvan de </a:t>
            </a:r>
            <a:r>
              <a:rPr lang="es-ES" sz="1800" b="1" i="0" u="none" strike="noStrike" baseline="0" dirty="0">
                <a:solidFill>
                  <a:srgbClr val="595959"/>
                </a:solidFill>
                <a:latin typeface="ArialMT"/>
              </a:rPr>
              <a:t>apoyo</a:t>
            </a:r>
            <a:r>
              <a:rPr lang="es-ES" sz="1800" b="0" i="0" u="none" strike="noStrike" baseline="0" dirty="0">
                <a:solidFill>
                  <a:srgbClr val="595959"/>
                </a:solidFill>
                <a:latin typeface="ArialMT"/>
              </a:rPr>
              <a:t> al </a:t>
            </a:r>
            <a:r>
              <a:rPr lang="en-US" sz="1800" b="0" i="0" u="none" strike="noStrike" baseline="0" dirty="0" err="1">
                <a:solidFill>
                  <a:srgbClr val="595959"/>
                </a:solidFill>
                <a:latin typeface="ArialMT"/>
              </a:rPr>
              <a:t>proceso</a:t>
            </a:r>
            <a:r>
              <a:rPr lang="en-US" sz="1800" b="0" i="0" u="none" strike="noStrike" baseline="0" dirty="0">
                <a:solidFill>
                  <a:srgbClr val="595959"/>
                </a:solidFill>
                <a:latin typeface="ArialMT"/>
              </a:rPr>
              <a:t> de </a:t>
            </a:r>
            <a:r>
              <a:rPr lang="en-US" sz="1800" b="0" i="0" u="none" strike="noStrike" baseline="0" dirty="0" err="1">
                <a:solidFill>
                  <a:srgbClr val="595959"/>
                </a:solidFill>
                <a:latin typeface="ArialMT"/>
              </a:rPr>
              <a:t>aprendizaje</a:t>
            </a:r>
            <a:r>
              <a:rPr lang="en-US" sz="1800" b="0" i="0" u="none" strike="noStrike" baseline="0" dirty="0">
                <a:solidFill>
                  <a:srgbClr val="595959"/>
                </a:solidFill>
                <a:latin typeface="ArialMT"/>
              </a:rPr>
              <a:t>.</a:t>
            </a:r>
          </a:p>
          <a:p>
            <a:pPr algn="just"/>
            <a:endParaRPr lang="en-U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Dentro de las opciones que podemos encontrar, las más utilizadas son la </a:t>
            </a:r>
            <a:r>
              <a:rPr lang="es-ES" sz="1800" b="1" i="0" u="none" strike="noStrike" baseline="0" dirty="0">
                <a:solidFill>
                  <a:srgbClr val="595959"/>
                </a:solidFill>
                <a:latin typeface="ArialMT"/>
              </a:rPr>
              <a:t>búsqueda en árbol o algoritmos basados en población (genéticos). </a:t>
            </a:r>
            <a:r>
              <a:rPr lang="es-ES" sz="1800" b="0" i="0" u="none" strike="noStrike" baseline="0" dirty="0">
                <a:solidFill>
                  <a:srgbClr val="595959"/>
                </a:solidFill>
                <a:latin typeface="ArialMT"/>
              </a:rPr>
              <a:t>Todos ellos basados a su vez en simulaciones de </a:t>
            </a:r>
            <a:r>
              <a:rPr lang="es-ES" sz="1800" b="1" i="0" u="none" strike="noStrike" baseline="0" dirty="0">
                <a:solidFill>
                  <a:srgbClr val="595959"/>
                </a:solidFill>
                <a:latin typeface="ArialMT"/>
              </a:rPr>
              <a:t>Montecarlo</a:t>
            </a:r>
            <a:r>
              <a:rPr lang="es-ES" sz="1800" b="0" i="0" u="none" strike="noStrike" baseline="0" dirty="0">
                <a:solidFill>
                  <a:srgbClr val="595959"/>
                </a:solidFill>
                <a:latin typeface="ArialMT"/>
              </a:rPr>
              <a:t> para poder analizar los distintos caminos disponibles.</a:t>
            </a:r>
            <a:endParaRPr lang="en-US" dirty="0">
              <a:latin typeface="ArialMT"/>
            </a:endParaRPr>
          </a:p>
        </p:txBody>
      </p:sp>
    </p:spTree>
    <p:extLst>
      <p:ext uri="{BB962C8B-B14F-4D97-AF65-F5344CB8AC3E}">
        <p14:creationId xmlns:p14="http://schemas.microsoft.com/office/powerpoint/2010/main" val="107784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C433344-C225-A444-8257-AD0A8053E0D8}"/>
              </a:ext>
            </a:extLst>
          </p:cNvPr>
          <p:cNvSpPr>
            <a:spLocks noGrp="1"/>
          </p:cNvSpPr>
          <p:nvPr>
            <p:ph type="body" sz="quarter" idx="10"/>
          </p:nvPr>
        </p:nvSpPr>
        <p:spPr>
          <a:xfrm>
            <a:off x="257464" y="894089"/>
            <a:ext cx="8336030" cy="523642"/>
          </a:xfrm>
        </p:spPr>
        <p:txBody>
          <a:bodyPr/>
          <a:lstStyle/>
          <a:p>
            <a:pPr algn="l"/>
            <a:r>
              <a:rPr lang="es-ES" sz="2400" b="1" i="0" u="none" strike="noStrike" baseline="0" dirty="0">
                <a:latin typeface="ArialMT"/>
              </a:rPr>
              <a:t>Introducción</a:t>
            </a:r>
          </a:p>
        </p:txBody>
      </p:sp>
      <p:sp>
        <p:nvSpPr>
          <p:cNvPr id="5" name="Marcador de texto 4">
            <a:extLst>
              <a:ext uri="{FF2B5EF4-FFF2-40B4-BE49-F238E27FC236}">
                <a16:creationId xmlns:a16="http://schemas.microsoft.com/office/drawing/2014/main" id="{113BA96F-DDC8-A841-AB05-95E9B0A3E11F}"/>
              </a:ext>
            </a:extLst>
          </p:cNvPr>
          <p:cNvSpPr>
            <a:spLocks noGrp="1"/>
          </p:cNvSpPr>
          <p:nvPr>
            <p:ph type="body" sz="quarter" idx="12"/>
          </p:nvPr>
        </p:nvSpPr>
        <p:spPr/>
        <p:txBody>
          <a:bodyPr anchor="ctr" anchorCtr="0"/>
          <a:lstStyle/>
          <a:p>
            <a:r>
              <a:rPr lang="en-US" dirty="0" err="1">
                <a:latin typeface="ArialMT"/>
              </a:rPr>
              <a:t>Sesión</a:t>
            </a:r>
            <a:r>
              <a:rPr lang="en-US" dirty="0">
                <a:latin typeface="ArialMT"/>
              </a:rPr>
              <a:t> 10 – </a:t>
            </a:r>
            <a:r>
              <a:rPr lang="en-US" dirty="0" err="1">
                <a:latin typeface="ArialMT"/>
              </a:rPr>
              <a:t>Algoritmos</a:t>
            </a:r>
            <a:r>
              <a:rPr lang="en-US" dirty="0">
                <a:latin typeface="ArialMT"/>
              </a:rPr>
              <a:t> </a:t>
            </a:r>
            <a:r>
              <a:rPr lang="en-US" dirty="0" err="1">
                <a:latin typeface="ArialMT"/>
              </a:rPr>
              <a:t>basados</a:t>
            </a:r>
            <a:r>
              <a:rPr lang="en-US" dirty="0">
                <a:latin typeface="ArialMT"/>
              </a:rPr>
              <a:t> </a:t>
            </a:r>
            <a:r>
              <a:rPr lang="en-US" dirty="0" err="1">
                <a:latin typeface="ArialMT"/>
              </a:rPr>
              <a:t>en</a:t>
            </a:r>
            <a:r>
              <a:rPr lang="en-US" dirty="0">
                <a:latin typeface="ArialMT"/>
              </a:rPr>
              <a:t> </a:t>
            </a:r>
            <a:r>
              <a:rPr lang="en-US" dirty="0" err="1">
                <a:latin typeface="ArialMT"/>
              </a:rPr>
              <a:t>modelo</a:t>
            </a:r>
            <a:endParaRPr lang="es-ES" dirty="0">
              <a:latin typeface="ArialMT"/>
            </a:endParaRPr>
          </a:p>
        </p:txBody>
      </p:sp>
      <p:sp>
        <p:nvSpPr>
          <p:cNvPr id="8" name="TextBox 7">
            <a:extLst>
              <a:ext uri="{FF2B5EF4-FFF2-40B4-BE49-F238E27FC236}">
                <a16:creationId xmlns:a16="http://schemas.microsoft.com/office/drawing/2014/main" id="{79CBB3FB-D080-E82F-176D-B720C4B7BCCD}"/>
              </a:ext>
            </a:extLst>
          </p:cNvPr>
          <p:cNvSpPr txBox="1"/>
          <p:nvPr/>
        </p:nvSpPr>
        <p:spPr>
          <a:xfrm>
            <a:off x="531846" y="2407564"/>
            <a:ext cx="10851502" cy="2308324"/>
          </a:xfrm>
          <a:prstGeom prst="rect">
            <a:avLst/>
          </a:prstGeom>
          <a:noFill/>
        </p:spPr>
        <p:txBody>
          <a:bodyPr wrap="square">
            <a:spAutoFit/>
          </a:bodyPr>
          <a:lstStyle/>
          <a:p>
            <a:pPr algn="just"/>
            <a:r>
              <a:rPr lang="es-ES" sz="1800" b="0" i="0" u="none" strike="noStrike" baseline="0" dirty="0">
                <a:solidFill>
                  <a:srgbClr val="595959"/>
                </a:solidFill>
                <a:latin typeface="ArialMT"/>
              </a:rPr>
              <a:t>Además, otro punto de vista de </a:t>
            </a:r>
            <a:r>
              <a:rPr lang="es-ES" sz="1800" b="1" i="1" u="none" strike="noStrike" baseline="0" dirty="0" err="1">
                <a:solidFill>
                  <a:srgbClr val="595959"/>
                </a:solidFill>
                <a:latin typeface="Arial-ItalicMT"/>
              </a:rPr>
              <a:t>Model</a:t>
            </a:r>
            <a:r>
              <a:rPr lang="es-ES" sz="1800" b="1" i="1" u="none" strike="noStrike" baseline="0" dirty="0">
                <a:solidFill>
                  <a:srgbClr val="595959"/>
                </a:solidFill>
                <a:latin typeface="Arial-ItalicMT"/>
              </a:rPr>
              <a:t> </a:t>
            </a:r>
            <a:r>
              <a:rPr lang="es-ES" sz="1800" b="1" i="1" u="none" strike="noStrike" baseline="0" dirty="0" err="1">
                <a:solidFill>
                  <a:srgbClr val="595959"/>
                </a:solidFill>
                <a:latin typeface="Arial-ItalicMT"/>
              </a:rPr>
              <a:t>based</a:t>
            </a:r>
            <a:r>
              <a:rPr lang="es-ES" sz="1800" b="1" i="1" u="none" strike="noStrike" baseline="0" dirty="0">
                <a:solidFill>
                  <a:srgbClr val="595959"/>
                </a:solidFill>
                <a:latin typeface="Arial-ItalicMT"/>
              </a:rPr>
              <a:t> </a:t>
            </a:r>
            <a:r>
              <a:rPr lang="es-ES" sz="1800" b="0" i="0" u="none" strike="noStrike" baseline="0" dirty="0">
                <a:solidFill>
                  <a:srgbClr val="595959"/>
                </a:solidFill>
                <a:latin typeface="ArialMT"/>
              </a:rPr>
              <a:t>es su conexión directa con </a:t>
            </a:r>
            <a:r>
              <a:rPr lang="es-ES" sz="1800" b="1" i="0" u="none" strike="noStrike" baseline="0" dirty="0">
                <a:solidFill>
                  <a:srgbClr val="595959"/>
                </a:solidFill>
                <a:latin typeface="ArialMT"/>
              </a:rPr>
              <a:t>problemas de control </a:t>
            </a:r>
            <a:r>
              <a:rPr lang="es-ES" sz="1800" b="0" i="0" u="none" strike="noStrike" baseline="0" dirty="0">
                <a:solidFill>
                  <a:srgbClr val="595959"/>
                </a:solidFill>
                <a:latin typeface="ArialMT"/>
              </a:rPr>
              <a:t>por computador. En este sentido, es común ver el </a:t>
            </a:r>
            <a:r>
              <a:rPr lang="es-ES" sz="1800" b="1" i="0" u="none" strike="noStrike" baseline="0" dirty="0">
                <a:solidFill>
                  <a:srgbClr val="595959"/>
                </a:solidFill>
                <a:latin typeface="ArialMT"/>
              </a:rPr>
              <a:t>modelo como un controlador </a:t>
            </a:r>
            <a:r>
              <a:rPr lang="es-ES" sz="1800" b="0" i="0" u="none" strike="noStrike" baseline="0" dirty="0">
                <a:solidFill>
                  <a:srgbClr val="595959"/>
                </a:solidFill>
                <a:latin typeface="ArialMT"/>
              </a:rPr>
              <a:t>y que el problema se transforme en “</a:t>
            </a:r>
            <a:r>
              <a:rPr lang="es-ES" sz="1800" b="1" i="0" u="none" strike="noStrike" baseline="0" dirty="0">
                <a:solidFill>
                  <a:srgbClr val="595959"/>
                </a:solidFill>
                <a:latin typeface="ArialMT"/>
              </a:rPr>
              <a:t>minimizar el error cometido</a:t>
            </a:r>
            <a:r>
              <a:rPr lang="es-ES" sz="1800" b="0" i="0" u="none" strike="noStrike" baseline="0" dirty="0">
                <a:solidFill>
                  <a:srgbClr val="595959"/>
                </a:solidFill>
                <a:latin typeface="ArialMT"/>
              </a:rPr>
              <a:t>” en vez de “maximizar la recompensa esperada”.</a:t>
            </a:r>
          </a:p>
          <a:p>
            <a:pPr algn="just"/>
            <a:endParaRPr lang="es-ES" sz="1800" b="0" i="0" u="none" strike="noStrike" baseline="0" dirty="0">
              <a:solidFill>
                <a:srgbClr val="595959"/>
              </a:solidFill>
              <a:latin typeface="ArialMT"/>
            </a:endParaRPr>
          </a:p>
          <a:p>
            <a:pPr algn="just"/>
            <a:r>
              <a:rPr lang="es-ES" sz="1800" b="0" i="0" u="none" strike="noStrike" baseline="0" dirty="0">
                <a:solidFill>
                  <a:srgbClr val="595959"/>
                </a:solidFill>
                <a:latin typeface="ArialMT"/>
              </a:rPr>
              <a:t>Por último, hay un aspecto muy importante a tener en cuenta en relación con la recompensa. Hasta ahora, la recompensa nos ha venido dada como valores que el entorno nos devuelve de manera arbitraria. </a:t>
            </a:r>
            <a:r>
              <a:rPr lang="es-ES" sz="1800" b="1" i="0" u="none" strike="noStrike" baseline="0" dirty="0">
                <a:solidFill>
                  <a:srgbClr val="595959"/>
                </a:solidFill>
                <a:latin typeface="ArialMT"/>
              </a:rPr>
              <a:t>En soluciones basadas en modelo es común conocer la estructura o función de recompensa</a:t>
            </a:r>
            <a:r>
              <a:rPr lang="es-ES" sz="1800" b="0" i="0" u="none" strike="noStrike" baseline="0" dirty="0">
                <a:solidFill>
                  <a:srgbClr val="595959"/>
                </a:solidFill>
                <a:latin typeface="ArialMT"/>
              </a:rPr>
              <a:t>, lo que complementa al uso de técnicas de optimización a la hora de estimar las acciones.</a:t>
            </a:r>
            <a:endParaRPr lang="en-US" dirty="0">
              <a:latin typeface="ArialMT"/>
            </a:endParaRPr>
          </a:p>
        </p:txBody>
      </p:sp>
    </p:spTree>
    <p:extLst>
      <p:ext uri="{BB962C8B-B14F-4D97-AF65-F5344CB8AC3E}">
        <p14:creationId xmlns:p14="http://schemas.microsoft.com/office/powerpoint/2010/main" val="1054754143"/>
      </p:ext>
    </p:extLst>
  </p:cSld>
  <p:clrMapOvr>
    <a:masterClrMapping/>
  </p:clrMapOvr>
</p:sld>
</file>

<file path=ppt/theme/theme1.xml><?xml version="1.0" encoding="utf-8"?>
<a:theme xmlns:a="http://schemas.openxmlformats.org/drawingml/2006/main" name="Caratulas">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52F335DB-C472-D04E-AA1D-E1B9DBD6E7EF}" vid="{5E85D282-A749-1942-924C-0E145BA8B80D}"/>
    </a:ext>
  </a:extLst>
</a:theme>
</file>

<file path=ppt/theme/theme2.xml><?xml version="1.0" encoding="utf-8"?>
<a:theme xmlns:a="http://schemas.openxmlformats.org/drawingml/2006/main" name="Capítulo">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52F335DB-C472-D04E-AA1D-E1B9DBD6E7EF}" vid="{793E0D43-89D2-EA40-B2CA-A71161B18E5B}"/>
    </a:ext>
  </a:extLst>
</a:theme>
</file>

<file path=ppt/theme/theme3.xml><?xml version="1.0" encoding="utf-8"?>
<a:theme xmlns:a="http://schemas.openxmlformats.org/drawingml/2006/main" name="Destacados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52F335DB-C472-D04E-AA1D-E1B9DBD6E7EF}" vid="{4D468CFB-DF59-2A43-A050-A682ABF9A0F3}"/>
    </a:ext>
  </a:extLst>
</a:theme>
</file>

<file path=ppt/theme/theme4.xml><?xml version="1.0" encoding="utf-8"?>
<a:theme xmlns:a="http://schemas.openxmlformats.org/drawingml/2006/main" name="Contenido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52F335DB-C472-D04E-AA1D-E1B9DBD6E7EF}" vid="{D8721D19-AEEB-BC4B-A43C-6B867ADEC597}"/>
    </a:ext>
  </a:extLst>
</a:theme>
</file>

<file path=ppt/theme/theme5.xml><?xml version="1.0" encoding="utf-8"?>
<a:theme xmlns:a="http://schemas.openxmlformats.org/drawingml/2006/main" name="Gráficos">
  <a:themeElements>
    <a:clrScheme name="Viu gráficos">
      <a:dk1>
        <a:srgbClr val="000000"/>
      </a:dk1>
      <a:lt1>
        <a:srgbClr val="FFFFFF"/>
      </a:lt1>
      <a:dk2>
        <a:srgbClr val="CDCFCE"/>
      </a:dk2>
      <a:lt2>
        <a:srgbClr val="E54E13"/>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52F335DB-C472-D04E-AA1D-E1B9DBD6E7EF}" vid="{A414B04F-626B-2642-A35F-9B512C5AED95}"/>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SUMMA_PlantillaPpt_VIU_V3</Template>
  <TotalTime>1281</TotalTime>
  <Words>3396</Words>
  <Application>Microsoft Office PowerPoint</Application>
  <PresentationFormat>Widescreen</PresentationFormat>
  <Paragraphs>412</Paragraphs>
  <Slides>37</Slides>
  <Notes>27</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37</vt:i4>
      </vt:variant>
    </vt:vector>
  </HeadingPairs>
  <TitlesOfParts>
    <vt:vector size="49" baseType="lpstr">
      <vt:lpstr>Arial</vt:lpstr>
      <vt:lpstr>Arial-ItalicMT</vt:lpstr>
      <vt:lpstr>ArialMT</vt:lpstr>
      <vt:lpstr>Calibri</vt:lpstr>
      <vt:lpstr>CourierStd-Bold</vt:lpstr>
      <vt:lpstr>FS Pimlico</vt:lpstr>
      <vt:lpstr>Times New Roman</vt:lpstr>
      <vt:lpstr>Caratulas</vt:lpstr>
      <vt:lpstr>Capítulo</vt:lpstr>
      <vt:lpstr>Destacados Slide</vt:lpstr>
      <vt:lpstr>Contenido Slide</vt:lpstr>
      <vt:lpstr>Gráficos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Milián Pascual</dc:creator>
  <cp:lastModifiedBy>Julio Silva-Rodríguez</cp:lastModifiedBy>
  <cp:revision>64</cp:revision>
  <dcterms:created xsi:type="dcterms:W3CDTF">2020-12-02T10:55:14Z</dcterms:created>
  <dcterms:modified xsi:type="dcterms:W3CDTF">2023-11-12T04:14:50Z</dcterms:modified>
</cp:coreProperties>
</file>